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6" r:id="rId1"/>
  </p:sldMasterIdLst>
  <p:notesMasterIdLst>
    <p:notesMasterId r:id="rId54"/>
  </p:notesMasterIdLst>
  <p:sldIdLst>
    <p:sldId id="256" r:id="rId2"/>
    <p:sldId id="257" r:id="rId3"/>
    <p:sldId id="258" r:id="rId4"/>
    <p:sldId id="30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318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309" r:id="rId33"/>
    <p:sldId id="310" r:id="rId34"/>
    <p:sldId id="311" r:id="rId35"/>
    <p:sldId id="312" r:id="rId36"/>
    <p:sldId id="313" r:id="rId37"/>
    <p:sldId id="314" r:id="rId38"/>
    <p:sldId id="315" r:id="rId39"/>
    <p:sldId id="316" r:id="rId40"/>
    <p:sldId id="295" r:id="rId41"/>
    <p:sldId id="319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17" r:id="rId50"/>
    <p:sldId id="304" r:id="rId51"/>
    <p:sldId id="305" r:id="rId52"/>
    <p:sldId id="306" r:id="rId53"/>
  </p:sldIdLst>
  <p:sldSz cx="16256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22" autoAdjust="0"/>
    <p:restoredTop sz="94519"/>
  </p:normalViewPr>
  <p:slideViewPr>
    <p:cSldViewPr snapToGrid="0" snapToObjects="1">
      <p:cViewPr varScale="1">
        <p:scale>
          <a:sx n="82" d="100"/>
          <a:sy n="82" d="100"/>
        </p:scale>
        <p:origin x="930" y="84"/>
      </p:cViewPr>
      <p:guideLst>
        <p:guide orient="horz" pos="2880"/>
        <p:guide pos="5120"/>
      </p:guideLst>
    </p:cSldViewPr>
  </p:slideViewPr>
  <p:outlineViewPr>
    <p:cViewPr>
      <p:scale>
        <a:sx n="33" d="100"/>
        <a:sy n="33" d="100"/>
      </p:scale>
      <p:origin x="0" y="-2720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0" d="100"/>
          <a:sy n="70" d="100"/>
        </p:scale>
        <p:origin x="3360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0918718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>
                <a:solidFill>
                  <a:schemeClr val="dk2"/>
                </a:solidFill>
              </a:rPr>
              <a:t>Note from Chuck.  </a:t>
            </a:r>
            <a:r>
              <a:rPr lang="en-US">
                <a:solidFill>
                  <a:schemeClr val="dk2"/>
                </a:solidFill>
              </a:rPr>
              <a:t>If you are using these materials, you can remove the UM logo and replace it with your own, but please retain the CC-BY logo on the first page as well as retain the acknowledgement page(s)</a:t>
            </a:r>
            <a:r>
              <a:rPr lang="en-US" baseline="0">
                <a:solidFill>
                  <a:schemeClr val="dk2"/>
                </a:solidFill>
              </a:rPr>
              <a:t> at the end.</a:t>
            </a:r>
            <a:endParaRPr lang="en-US" dirty="0">
              <a:solidFill>
                <a:schemeClr val="dk2"/>
              </a:solidFill>
            </a:endParaRPr>
          </a:p>
        </p:txBody>
      </p:sp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67372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6" name="Shape 3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06877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Shape 3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84" name="Shape 3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6182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0" name="Shape 3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2372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Shape 3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6" name="Shape 3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302655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Shape 4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03" name="Shape 4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255679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Shape 4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14" name="Shape 4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10686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Shape 4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38" name="Shape 4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04610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Shape 4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9" name="Shape 4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465045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Shape 4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70" name="Shape 4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035453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Shape 5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15" name="Shape 51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1203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0" name="Shape 2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54424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Shape 5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0" name="Shape 5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311616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Shape 5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0" name="Shape 5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71059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Shape 5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7" name="Shape 53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515915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Shape 5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2" name="Shape 5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8823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Shape 5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8" name="Shape 5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0476579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hape 5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54" name="Shape 5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2638655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Shape 5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0" name="Shape 5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0693725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Shape 5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6" name="Shape 5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979571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Shape 5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2" name="Shape 5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446462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Shape 5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8" name="Shape 5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7512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666509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Shape 5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83" name="Shape 5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110920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Shape 5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7" name="Shape 53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898063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Shape 5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2" name="Shape 5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442443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Shape 5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8" name="Shape 5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567794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hape 5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54" name="Shape 5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389630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Shape 5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0" name="Shape 5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125358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Shape 5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6" name="Shape 5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5221361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Shape 5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2" name="Shape 5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408580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Shape 5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83" name="Shape 5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071216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Shape 6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70" name="Shape 6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03023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79985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83918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" name="Shape 6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78" name="Shape 6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2544006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Shape 6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86" name="Shape 6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0647482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Shape 6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94" name="Shape 6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8173838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Shape 7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02" name="Shape 7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169591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Shape 7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10" name="Shape 7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8313299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" name="Shape 7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18" name="Shape 7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544698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Shape 7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26" name="Shape 7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8487318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Shape 7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26" name="Shape 7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773170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" name="Shape 7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41" name="Shape 7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04260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0" name="Shape 2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190418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Shape 7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49" name="Shape 7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0134568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" name="Shape 7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56" name="Shape 7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400232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8" name="Shape 2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09707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8" name="Shape 3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13616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8" name="Shape 3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027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6" name="Shape 3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75044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9940" y="1930401"/>
            <a:ext cx="11767544" cy="4439441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9940" y="6369840"/>
            <a:ext cx="11767544" cy="114856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79198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6400783"/>
            <a:ext cx="11767543" cy="755651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9940" y="914400"/>
            <a:ext cx="11767544" cy="48542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2" y="7156433"/>
            <a:ext cx="11767541" cy="65828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19911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0" y="1930400"/>
            <a:ext cx="11767545" cy="2641600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4876800"/>
            <a:ext cx="11767545" cy="31496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96235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9736" y="1930400"/>
            <a:ext cx="10665753" cy="3097832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2573867" y="5028232"/>
            <a:ext cx="9706199" cy="456232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867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5800876"/>
            <a:ext cx="11767545" cy="22352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97727" y="1295004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440653" y="3485050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909502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9" y="4165601"/>
            <a:ext cx="11767547" cy="2204240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5" cy="1147200"/>
          </a:xfrm>
        </p:spPr>
        <p:txBody>
          <a:bodyPr anchor="t"/>
          <a:lstStyle>
            <a:lvl1pPr marL="0" indent="0" algn="l">
              <a:buNone/>
              <a:defRPr sz="2667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75567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929" y="2641600"/>
            <a:ext cx="392915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9951" y="3556000"/>
            <a:ext cx="3903133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78213" y="2641600"/>
            <a:ext cx="3914988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5164141" y="3556000"/>
            <a:ext cx="3929059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2641600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9499601" y="3556000"/>
            <a:ext cx="3909484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62891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51" y="5667932"/>
            <a:ext cx="39200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69951" y="2946400"/>
            <a:ext cx="39200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9951" y="6436282"/>
            <a:ext cx="3920067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5834" y="5667932"/>
            <a:ext cx="39073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5185833" y="2946400"/>
            <a:ext cx="39073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184030" y="6436281"/>
            <a:ext cx="3912541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5667932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9499599" y="2946400"/>
            <a:ext cx="3909484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9499434" y="6436278"/>
            <a:ext cx="3914663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1165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454062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072284" y="573618"/>
            <a:ext cx="2336801" cy="7768167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9951" y="1183219"/>
            <a:ext cx="9897532" cy="715856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8757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xfrm>
            <a:off x="1155700" y="817418"/>
            <a:ext cx="13932000" cy="17224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>
                <a:solidFill>
                  <a:srgbClr val="FFFF0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271464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5932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83261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3815645"/>
            <a:ext cx="11767543" cy="2554196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4" cy="1147200"/>
          </a:xfrm>
        </p:spPr>
        <p:txBody>
          <a:bodyPr anchor="t"/>
          <a:lstStyle>
            <a:lvl1pPr marL="0" indent="0" algn="l">
              <a:buNone/>
              <a:defRPr sz="2667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441255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1084" y="2747434"/>
            <a:ext cx="5861785" cy="559435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39325" y="2741457"/>
            <a:ext cx="5861788" cy="560032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8126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540000"/>
            <a:ext cx="58617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1084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39328" y="2540000"/>
            <a:ext cx="586178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39328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22353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36270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02113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7" y="1930400"/>
            <a:ext cx="4534752" cy="1930400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9489" y="1930400"/>
            <a:ext cx="6927996" cy="6096000"/>
          </a:xfrm>
        </p:spPr>
        <p:txBody>
          <a:bodyPr anchor="ctr">
            <a:normAutofit/>
          </a:bodyPr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8" y="4172374"/>
            <a:ext cx="4534751" cy="386079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58996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8543" y="2472256"/>
            <a:ext cx="6790541" cy="2099744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6061" y="1524000"/>
            <a:ext cx="4267200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9" y="4876800"/>
            <a:ext cx="6779972" cy="1828800"/>
          </a:xfrm>
        </p:spPr>
        <p:txBody>
          <a:bodyPr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7848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3559581"/>
            <a:ext cx="5382683" cy="55844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3856464"/>
            <a:ext cx="2029883" cy="3153937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11478683" y="2235200"/>
            <a:ext cx="3759200" cy="3759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10665884" y="1"/>
            <a:ext cx="2137849" cy="15218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11474504" y="8128000"/>
            <a:ext cx="1324979" cy="1016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3917083" y="0"/>
            <a:ext cx="914400" cy="15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1482" y="603624"/>
            <a:ext cx="12539631" cy="18673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737225"/>
            <a:ext cx="11928721" cy="5593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3540853" y="2387602"/>
            <a:ext cx="1320799" cy="4063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11935432" y="4300397"/>
            <a:ext cx="5146393" cy="4064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3803387" y="394306"/>
            <a:ext cx="1117599" cy="10235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3733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99839C5E-00BE-458F-A3F0-6095A54FBCB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FEFFD8C4-9D1C-4B78-841E-608BCF2FB62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</p:spTree>
    <p:extLst>
      <p:ext uri="{BB962C8B-B14F-4D97-AF65-F5344CB8AC3E}">
        <p14:creationId xmlns:p14="http://schemas.microsoft.com/office/powerpoint/2010/main" val="22339978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  <p:sldLayoutId id="2147483723" r:id="rId17"/>
    <p:sldLayoutId id="2147483724" r:id="rId18"/>
    <p:sldLayoutId id="2147483725" r:id="rId19"/>
  </p:sldLayoutIdLst>
  <p:hf sldNum="0" hdr="0" ftr="0" dt="0"/>
  <p:txStyles>
    <p:titleStyle>
      <a:lvl1pPr algn="l" defTabSz="609585" rtl="0" eaLnBrk="1" latinLnBrk="0" hangingPunct="1">
        <a:spcBef>
          <a:spcPct val="0"/>
        </a:spcBef>
        <a:buNone/>
        <a:defRPr sz="56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57189" indent="-457189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667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990575" indent="-380990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523962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133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2133547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74313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334125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396230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4571886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518147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8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8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8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8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8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8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8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8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8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Relationship Id="rId4" Type="http://schemas.openxmlformats.org/officeDocument/2006/relationships/hyperlink" Target="http://en.wikipedia.org/wiki/Transporter_(Star_Trek)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xfrm>
            <a:off x="1248343" y="2743201"/>
            <a:ext cx="12539631" cy="233289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Лекция 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 </a:t>
            </a:r>
            <a:b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Циклы и итерации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05" name="Shape 205"/>
          <p:cNvSpPr txBox="1"/>
          <p:nvPr/>
        </p:nvSpPr>
        <p:spPr>
          <a:xfrm>
            <a:off x="8569569" y="6959474"/>
            <a:ext cx="6259941" cy="10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3200" u="none" strike="noStrike" cap="none" dirty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Владислав Карюкин</a:t>
            </a:r>
            <a:endParaRPr lang="en-US" sz="3200" u="none" strike="noStrike" cap="none" dirty="0">
              <a:solidFill>
                <a:srgbClr val="00B0F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8" name="Shape 358"/>
          <p:cNvCxnSpPr/>
          <p:nvPr/>
        </p:nvCxnSpPr>
        <p:spPr>
          <a:xfrm rot="10800000">
            <a:off x="10991736" y="9382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59" name="Shape 359"/>
          <p:cNvSpPr/>
          <p:nvPr/>
        </p:nvSpPr>
        <p:spPr>
          <a:xfrm>
            <a:off x="9575800" y="14986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 ?</a:t>
            </a:r>
          </a:p>
        </p:txBody>
      </p:sp>
      <p:cxnSp>
        <p:nvCxnSpPr>
          <p:cNvPr id="360" name="Shape 360"/>
          <p:cNvCxnSpPr/>
          <p:nvPr/>
        </p:nvCxnSpPr>
        <p:spPr>
          <a:xfrm flipH="1" flipV="1">
            <a:off x="10995701" y="2681851"/>
            <a:ext cx="34625" cy="392055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61" name="Shape 361"/>
          <p:cNvCxnSpPr/>
          <p:nvPr/>
        </p:nvCxnSpPr>
        <p:spPr>
          <a:xfrm rot="10800000">
            <a:off x="12433374" y="2127325"/>
            <a:ext cx="678900" cy="10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62" name="Shape 362"/>
          <p:cNvCxnSpPr/>
          <p:nvPr/>
        </p:nvCxnSpPr>
        <p:spPr>
          <a:xfrm>
            <a:off x="10991725" y="6602410"/>
            <a:ext cx="21783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63" name="Shape 363"/>
          <p:cNvCxnSpPr/>
          <p:nvPr/>
        </p:nvCxnSpPr>
        <p:spPr>
          <a:xfrm flipH="1">
            <a:off x="9220174" y="2143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64" name="Shape 364"/>
          <p:cNvCxnSpPr/>
          <p:nvPr/>
        </p:nvCxnSpPr>
        <p:spPr>
          <a:xfrm rot="10800000" flipH="1">
            <a:off x="10917236" y="7027978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65" name="Shape 365"/>
          <p:cNvCxnSpPr/>
          <p:nvPr/>
        </p:nvCxnSpPr>
        <p:spPr>
          <a:xfrm flipV="1">
            <a:off x="9245749" y="2133612"/>
            <a:ext cx="33237" cy="4911703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66" name="Shape 366"/>
          <p:cNvCxnSpPr/>
          <p:nvPr/>
        </p:nvCxnSpPr>
        <p:spPr>
          <a:xfrm>
            <a:off x="9161461" y="7045315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67" name="Shape 367"/>
          <p:cNvSpPr txBox="1"/>
          <p:nvPr/>
        </p:nvSpPr>
        <p:spPr>
          <a:xfrm>
            <a:off x="8696325" y="1384300"/>
            <a:ext cx="723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368" name="Shape 368"/>
          <p:cNvSpPr txBox="1"/>
          <p:nvPr/>
        </p:nvSpPr>
        <p:spPr>
          <a:xfrm>
            <a:off x="9474200" y="7643804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print('Done')</a:t>
            </a:r>
          </a:p>
        </p:txBody>
      </p:sp>
      <p:sp>
        <p:nvSpPr>
          <p:cNvPr id="369" name="Shape 369"/>
          <p:cNvSpPr txBox="1"/>
          <p:nvPr/>
        </p:nvSpPr>
        <p:spPr>
          <a:xfrm>
            <a:off x="13295312" y="1828800"/>
            <a:ext cx="877888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cxnSp>
        <p:nvCxnSpPr>
          <p:cNvPr id="370" name="Shape 370"/>
          <p:cNvCxnSpPr/>
          <p:nvPr/>
        </p:nvCxnSpPr>
        <p:spPr>
          <a:xfrm rot="10800000" flipH="1">
            <a:off x="11563350" y="1304775"/>
            <a:ext cx="3002099" cy="2858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71" name="Shape 371"/>
          <p:cNvSpPr txBox="1"/>
          <p:nvPr/>
        </p:nvSpPr>
        <p:spPr>
          <a:xfrm>
            <a:off x="2057400" y="2355850"/>
            <a:ext cx="6290999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raw_input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</a:t>
            </a:r>
            <a:r>
              <a:rPr lang="en-US" sz="30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line[0]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 </a:t>
            </a:r>
            <a:r>
              <a:rPr lang="en-US" sz="3000" i="0" u="none" strike="noStrike" cap="none" dirty="0">
                <a:solidFill>
                  <a:srgbClr val="F3F3F3"/>
                </a:solidFill>
                <a:latin typeface="Courier"/>
                <a:ea typeface="Courier"/>
                <a:cs typeface="Courier"/>
                <a:sym typeface="Courier New"/>
              </a:rPr>
              <a:t>'#'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continue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'done'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'Done!')</a:t>
            </a:r>
          </a:p>
        </p:txBody>
      </p:sp>
      <p:cxnSp>
        <p:nvCxnSpPr>
          <p:cNvPr id="372" name="Shape 372"/>
          <p:cNvCxnSpPr/>
          <p:nvPr/>
        </p:nvCxnSpPr>
        <p:spPr>
          <a:xfrm flipH="1">
            <a:off x="1703325" y="3029550"/>
            <a:ext cx="265199" cy="8375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3" name="Shape 373"/>
          <p:cNvCxnSpPr/>
          <p:nvPr/>
        </p:nvCxnSpPr>
        <p:spPr>
          <a:xfrm>
            <a:off x="1701738" y="3878074"/>
            <a:ext cx="1237200" cy="4643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74" name="Shape 374"/>
          <p:cNvSpPr txBox="1"/>
          <p:nvPr/>
        </p:nvSpPr>
        <p:spPr>
          <a:xfrm>
            <a:off x="11696700" y="54991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</a:t>
            </a:r>
          </a:p>
        </p:txBody>
      </p:sp>
      <p:cxnSp>
        <p:nvCxnSpPr>
          <p:cNvPr id="375" name="Shape 375"/>
          <p:cNvCxnSpPr/>
          <p:nvPr/>
        </p:nvCxnSpPr>
        <p:spPr>
          <a:xfrm>
            <a:off x="14546262" y="1285875"/>
            <a:ext cx="846000" cy="2917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6" name="Shape 376"/>
          <p:cNvCxnSpPr>
            <a:endCxn id="377" idx="2"/>
          </p:cNvCxnSpPr>
          <p:nvPr/>
        </p:nvCxnSpPr>
        <p:spPr>
          <a:xfrm rot="10800000">
            <a:off x="13144549" y="3573512"/>
            <a:ext cx="1454100" cy="739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77" name="Shape 377"/>
          <p:cNvSpPr txBox="1"/>
          <p:nvPr/>
        </p:nvSpPr>
        <p:spPr>
          <a:xfrm>
            <a:off x="11684000" y="2824112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....</a:t>
            </a:r>
          </a:p>
        </p:txBody>
      </p:sp>
      <p:sp>
        <p:nvSpPr>
          <p:cNvPr id="378" name="Shape 378"/>
          <p:cNvSpPr txBox="1"/>
          <p:nvPr/>
        </p:nvSpPr>
        <p:spPr>
          <a:xfrm>
            <a:off x="13500100" y="4330700"/>
            <a:ext cx="2184300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</a:p>
        </p:txBody>
      </p:sp>
      <p:cxnSp>
        <p:nvCxnSpPr>
          <p:cNvPr id="379" name="Shape 379"/>
          <p:cNvCxnSpPr>
            <a:endCxn id="377" idx="2"/>
          </p:cNvCxnSpPr>
          <p:nvPr/>
        </p:nvCxnSpPr>
        <p:spPr>
          <a:xfrm rot="10800000">
            <a:off x="13144549" y="3573512"/>
            <a:ext cx="25500" cy="19257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80" name="Shape 380"/>
          <p:cNvCxnSpPr/>
          <p:nvPr/>
        </p:nvCxnSpPr>
        <p:spPr>
          <a:xfrm flipH="1" flipV="1">
            <a:off x="13213562" y="6226200"/>
            <a:ext cx="16663" cy="4032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81" name="Shape 381"/>
          <p:cNvCxnSpPr/>
          <p:nvPr/>
        </p:nvCxnSpPr>
        <p:spPr>
          <a:xfrm rot="10800000">
            <a:off x="13128537" y="21867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Shape 38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Бесконечные циклы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87" name="Shape 387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Циклы </a:t>
            </a:r>
            <a:r>
              <a:rPr lang="ru-RU" sz="3600" dirty="0" err="1"/>
              <a:t>while</a:t>
            </a:r>
            <a:r>
              <a:rPr lang="ru-RU" sz="3600" dirty="0"/>
              <a:t> называются «неопределенными циклами», потому что они продолжаются до тех пор, пока логическое условие не станет ложным.</a:t>
            </a:r>
          </a:p>
          <a:p>
            <a:r>
              <a:rPr lang="ru-RU" sz="3600" dirty="0"/>
              <a:t>Циклы, которые мы видели до сих пор, довольно легко изучить, чтобы увидеть, завершатся ли они или будут «бесконечными циклами».</a:t>
            </a:r>
          </a:p>
          <a:p>
            <a:r>
              <a:rPr lang="ru-RU" sz="3600" dirty="0"/>
              <a:t>Иногда немного сложнее быть уверенным в том, что цикл завершится.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60174" y="990486"/>
            <a:ext cx="12539631" cy="1377576"/>
          </a:xfrm>
        </p:spPr>
        <p:txBody>
          <a:bodyPr/>
          <a:lstStyle/>
          <a:p>
            <a:r>
              <a:rPr lang="ru-RU" dirty="0">
                <a:solidFill>
                  <a:srgbClr val="FFD966"/>
                </a:solidFill>
              </a:rPr>
              <a:t>Определенные циклы</a:t>
            </a:r>
            <a:endParaRPr lang="en-US" dirty="0">
              <a:solidFill>
                <a:srgbClr val="FFD966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Iterating over a set of items</a:t>
            </a:r>
            <a:r>
              <a:rPr lang="is-IS" dirty="0">
                <a:solidFill>
                  <a:schemeClr val="bg1"/>
                </a:solidFill>
              </a:rPr>
              <a:t>…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892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Определенные циклы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93" name="Shape 393"/>
          <p:cNvSpPr txBox="1">
            <a:spLocks noGrp="1"/>
          </p:cNvSpPr>
          <p:nvPr>
            <p:ph idx="1"/>
          </p:nvPr>
        </p:nvSpPr>
        <p:spPr>
          <a:xfrm>
            <a:off x="1471084" y="2737225"/>
            <a:ext cx="12784178" cy="55939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Довольно часто у нас есть список элементов строк в файле - фактически конечный набор вещей.</a:t>
            </a:r>
          </a:p>
          <a:p>
            <a:r>
              <a:rPr lang="ru-RU" sz="3600" dirty="0"/>
              <a:t>Мы можем написать цикл для однократного запуска цикла для каждого из элементов в наборе, используя конструкцию </a:t>
            </a:r>
            <a:r>
              <a:rPr lang="ru-RU" sz="3600" dirty="0" err="1"/>
              <a:t>Python</a:t>
            </a:r>
            <a:r>
              <a:rPr lang="ru-RU" sz="3600" dirty="0"/>
              <a:t> </a:t>
            </a:r>
            <a:r>
              <a:rPr lang="ru-RU" sz="3600" dirty="0" err="1"/>
              <a:t>for</a:t>
            </a:r>
            <a:r>
              <a:rPr lang="ru-RU" sz="3600" dirty="0"/>
              <a:t>.</a:t>
            </a:r>
          </a:p>
          <a:p>
            <a:r>
              <a:rPr lang="ru-RU" sz="3600" dirty="0"/>
              <a:t>Эти циклы называются «определенными циклами», потому что они выполняются точное количество раз.</a:t>
            </a:r>
          </a:p>
          <a:p>
            <a:r>
              <a:rPr lang="ru-RU" sz="3600" dirty="0"/>
              <a:t>Мы говорим, что «определенные циклы проходят через элементы набора»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Shape 39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Простой цикл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99" name="Shape 399"/>
          <p:cNvSpPr txBox="1"/>
          <p:nvPr/>
        </p:nvSpPr>
        <p:spPr>
          <a:xfrm>
            <a:off x="1926625" y="3414325"/>
            <a:ext cx="7524599" cy="2540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[5, 4, 3, 2, 1]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'Blastoff!'</a:t>
            </a:r>
            <a:r>
              <a:rPr lang="en-US" sz="3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400" name="Shape 400"/>
          <p:cNvSpPr txBox="1"/>
          <p:nvPr/>
        </p:nvSpPr>
        <p:spPr>
          <a:xfrm>
            <a:off x="11091861" y="3003550"/>
            <a:ext cx="2384424" cy="4902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Blastoff!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Shape 40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Определенный цикл со строками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06" name="Shape 406"/>
          <p:cNvSpPr txBox="1"/>
          <p:nvPr/>
        </p:nvSpPr>
        <p:spPr>
          <a:xfrm>
            <a:off x="698125" y="4144325"/>
            <a:ext cx="9213900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['Joseph', 'Glenn', 'Sally']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'Happy New Year:'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'Done!'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407" name="Shape 407"/>
          <p:cNvSpPr txBox="1"/>
          <p:nvPr/>
        </p:nvSpPr>
        <p:spPr>
          <a:xfrm>
            <a:off x="10607875" y="3551825"/>
            <a:ext cx="5447100" cy="3096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Joseph</a:t>
            </a:r>
            <a:b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Glenn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Sally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360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Done!</a:t>
            </a:r>
          </a:p>
        </p:txBody>
      </p:sp>
      <p:cxnSp>
        <p:nvCxnSpPr>
          <p:cNvPr id="408" name="Shape 408"/>
          <p:cNvCxnSpPr/>
          <p:nvPr/>
        </p:nvCxnSpPr>
        <p:spPr>
          <a:xfrm flipH="1">
            <a:off x="9001125" y="4534150"/>
            <a:ext cx="1417924" cy="952250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09" name="Shape 409"/>
          <p:cNvCxnSpPr/>
          <p:nvPr/>
        </p:nvCxnSpPr>
        <p:spPr>
          <a:xfrm flipH="1" flipV="1">
            <a:off x="4057650" y="5972175"/>
            <a:ext cx="6411949" cy="243725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Shape 416"/>
          <p:cNvSpPr txBox="1">
            <a:spLocks noGrp="1"/>
          </p:cNvSpPr>
          <p:nvPr>
            <p:ph type="title"/>
          </p:nvPr>
        </p:nvSpPr>
        <p:spPr>
          <a:xfrm>
            <a:off x="1155700" y="817418"/>
            <a:ext cx="13932000" cy="113545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Простой цикл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17" name="Shape 417"/>
          <p:cNvSpPr txBox="1"/>
          <p:nvPr/>
        </p:nvSpPr>
        <p:spPr>
          <a:xfrm>
            <a:off x="8786700" y="3524225"/>
            <a:ext cx="5106600" cy="1660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[5, 4, 3, 2, 1]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24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'Blastoff!'</a:t>
            </a:r>
            <a:r>
              <a:rPr lang="en-US" sz="24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418" name="Shape 418"/>
          <p:cNvSpPr txBox="1"/>
          <p:nvPr/>
        </p:nvSpPr>
        <p:spPr>
          <a:xfrm>
            <a:off x="14170825" y="3059375"/>
            <a:ext cx="1659900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Blastoff!</a:t>
            </a:r>
          </a:p>
        </p:txBody>
      </p:sp>
      <p:cxnSp>
        <p:nvCxnSpPr>
          <p:cNvPr id="419" name="Shape 419"/>
          <p:cNvCxnSpPr/>
          <p:nvPr/>
        </p:nvCxnSpPr>
        <p:spPr>
          <a:xfrm rot="10800000">
            <a:off x="3041537" y="21879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20" name="Shape 420"/>
          <p:cNvSpPr/>
          <p:nvPr/>
        </p:nvSpPr>
        <p:spPr>
          <a:xfrm>
            <a:off x="1625600" y="27483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4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Done?</a:t>
            </a:r>
          </a:p>
        </p:txBody>
      </p:sp>
      <p:cxnSp>
        <p:nvCxnSpPr>
          <p:cNvPr id="421" name="Shape 421"/>
          <p:cNvCxnSpPr/>
          <p:nvPr/>
        </p:nvCxnSpPr>
        <p:spPr>
          <a:xfrm rot="10800000">
            <a:off x="3060712" y="4018399"/>
            <a:ext cx="11100" cy="1498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422" name="Shape 422"/>
          <p:cNvCxnSpPr/>
          <p:nvPr/>
        </p:nvCxnSpPr>
        <p:spPr>
          <a:xfrm rot="10800000">
            <a:off x="6426637" y="3757925"/>
            <a:ext cx="26999" cy="6509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23" name="Shape 423"/>
          <p:cNvCxnSpPr>
            <a:stCxn id="424" idx="2"/>
          </p:cNvCxnSpPr>
          <p:nvPr/>
        </p:nvCxnSpPr>
        <p:spPr>
          <a:xfrm>
            <a:off x="6451649" y="5047099"/>
            <a:ext cx="0" cy="491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25" name="Shape 425"/>
          <p:cNvCxnSpPr/>
          <p:nvPr/>
        </p:nvCxnSpPr>
        <p:spPr>
          <a:xfrm>
            <a:off x="3068637" y="5502612"/>
            <a:ext cx="3396299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26" name="Shape 426"/>
          <p:cNvCxnSpPr/>
          <p:nvPr/>
        </p:nvCxnSpPr>
        <p:spPr>
          <a:xfrm flipH="1">
            <a:off x="1269974" y="33928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427" name="Shape 427"/>
          <p:cNvCxnSpPr/>
          <p:nvPr/>
        </p:nvCxnSpPr>
        <p:spPr>
          <a:xfrm rot="10800000" flipH="1">
            <a:off x="3055937" y="6234574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28" name="Shape 428"/>
          <p:cNvCxnSpPr/>
          <p:nvPr/>
        </p:nvCxnSpPr>
        <p:spPr>
          <a:xfrm rot="10800000">
            <a:off x="1300036" y="3446712"/>
            <a:ext cx="3299" cy="2779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29" name="Shape 429"/>
          <p:cNvCxnSpPr/>
          <p:nvPr/>
        </p:nvCxnSpPr>
        <p:spPr>
          <a:xfrm>
            <a:off x="1300161" y="6251912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30" name="Shape 430"/>
          <p:cNvSpPr txBox="1"/>
          <p:nvPr/>
        </p:nvSpPr>
        <p:spPr>
          <a:xfrm>
            <a:off x="698076" y="2634000"/>
            <a:ext cx="1175905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31" name="Shape 431"/>
          <p:cNvSpPr txBox="1"/>
          <p:nvPr/>
        </p:nvSpPr>
        <p:spPr>
          <a:xfrm>
            <a:off x="1422400" y="6812300"/>
            <a:ext cx="3289200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print('Blast off!')</a:t>
            </a:r>
          </a:p>
        </p:txBody>
      </p:sp>
      <p:sp>
        <p:nvSpPr>
          <p:cNvPr id="424" name="Shape 424"/>
          <p:cNvSpPr txBox="1"/>
          <p:nvPr/>
        </p:nvSpPr>
        <p:spPr>
          <a:xfrm>
            <a:off x="4991100" y="42977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 err="1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r>
              <a:rPr lang="en-US" sz="35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432" name="Shape 432"/>
          <p:cNvSpPr txBox="1"/>
          <p:nvPr/>
        </p:nvSpPr>
        <p:spPr>
          <a:xfrm>
            <a:off x="4165600" y="2570500"/>
            <a:ext cx="723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433" name="Shape 433"/>
          <p:cNvSpPr txBox="1"/>
          <p:nvPr/>
        </p:nvSpPr>
        <p:spPr>
          <a:xfrm>
            <a:off x="4950100" y="3015000"/>
            <a:ext cx="3114600" cy="749399"/>
          </a:xfrm>
          <a:prstGeom prst="rect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Move </a:t>
            </a:r>
            <a:r>
              <a:rPr lang="en-US" sz="35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r>
              <a:rPr lang="en-US" sz="35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ahead</a:t>
            </a:r>
          </a:p>
        </p:txBody>
      </p:sp>
      <p:sp>
        <p:nvSpPr>
          <p:cNvPr id="434" name="Shape 434"/>
          <p:cNvSpPr txBox="1"/>
          <p:nvPr/>
        </p:nvSpPr>
        <p:spPr>
          <a:xfrm>
            <a:off x="5435294" y="6444862"/>
            <a:ext cx="10134600" cy="1663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ru-RU" sz="2800" dirty="0"/>
              <a:t>Определенные циклы (для циклов) имеют явные переменные итерации, которые изменяются каждый раз в цикле. Эти итерационные переменные перемещаются по последовательности или набору</a:t>
            </a:r>
            <a:endParaRPr lang="en-US" sz="2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35" name="Shape 435"/>
          <p:cNvCxnSpPr/>
          <p:nvPr/>
        </p:nvCxnSpPr>
        <p:spPr>
          <a:xfrm>
            <a:off x="4559325" y="33928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Shape 44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Глядя в </a:t>
            </a:r>
            <a:r>
              <a:rPr lang="en-US" sz="7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</a:t>
            </a:r>
          </a:p>
        </p:txBody>
      </p:sp>
      <p:sp>
        <p:nvSpPr>
          <p:cNvPr id="441" name="Shape 441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386575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2800" dirty="0"/>
              <a:t>Переменная итерации «выполняет итерацию» по последовательности (упорядоченный набор)</a:t>
            </a:r>
          </a:p>
          <a:p>
            <a:r>
              <a:rPr lang="ru-RU" sz="2800" dirty="0"/>
              <a:t>Блок (тело) кода выполняется один раз для каждого значения в последовательности</a:t>
            </a:r>
          </a:p>
          <a:p>
            <a:r>
              <a:rPr lang="ru-RU" sz="2800" dirty="0"/>
              <a:t>Переменная итерации перемещается по всем значениям в последовательности</a:t>
            </a:r>
          </a:p>
        </p:txBody>
      </p:sp>
      <p:sp>
        <p:nvSpPr>
          <p:cNvPr id="442" name="Shape 442"/>
          <p:cNvSpPr txBox="1"/>
          <p:nvPr/>
        </p:nvSpPr>
        <p:spPr>
          <a:xfrm>
            <a:off x="9055105" y="5280013"/>
            <a:ext cx="6364200" cy="1332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[5, 4, 3, 2, 1]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print(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443" name="Shape 443"/>
          <p:cNvSpPr txBox="1"/>
          <p:nvPr/>
        </p:nvSpPr>
        <p:spPr>
          <a:xfrm>
            <a:off x="8289135" y="3908525"/>
            <a:ext cx="3449638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</a:t>
            </a:r>
          </a:p>
        </p:txBody>
      </p:sp>
      <p:sp>
        <p:nvSpPr>
          <p:cNvPr id="444" name="Shape 444"/>
          <p:cNvSpPr txBox="1"/>
          <p:nvPr/>
        </p:nvSpPr>
        <p:spPr>
          <a:xfrm>
            <a:off x="11985630" y="3114676"/>
            <a:ext cx="3973508" cy="103971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Five-element sequence</a:t>
            </a:r>
          </a:p>
        </p:txBody>
      </p:sp>
      <p:cxnSp>
        <p:nvCxnSpPr>
          <p:cNvPr id="445" name="Shape 445"/>
          <p:cNvCxnSpPr/>
          <p:nvPr/>
        </p:nvCxnSpPr>
        <p:spPr>
          <a:xfrm rot="10800000">
            <a:off x="9979030" y="4530724"/>
            <a:ext cx="34924" cy="67786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46" name="Shape 446"/>
          <p:cNvCxnSpPr/>
          <p:nvPr/>
        </p:nvCxnSpPr>
        <p:spPr>
          <a:xfrm rot="10800000" flipH="1">
            <a:off x="12987800" y="4341217"/>
            <a:ext cx="794999" cy="1078200"/>
          </a:xfrm>
          <a:prstGeom prst="straightConnector1">
            <a:avLst/>
          </a:prstGeom>
          <a:noFill/>
          <a:ln w="635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1" name="Shape 451"/>
          <p:cNvCxnSpPr/>
          <p:nvPr/>
        </p:nvCxnSpPr>
        <p:spPr>
          <a:xfrm rot="10800000">
            <a:off x="3143137" y="11922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52" name="Shape 452"/>
          <p:cNvSpPr/>
          <p:nvPr/>
        </p:nvSpPr>
        <p:spPr>
          <a:xfrm>
            <a:off x="1727200" y="17526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4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Done?</a:t>
            </a:r>
          </a:p>
        </p:txBody>
      </p:sp>
      <p:cxnSp>
        <p:nvCxnSpPr>
          <p:cNvPr id="453" name="Shape 453"/>
          <p:cNvCxnSpPr/>
          <p:nvPr/>
        </p:nvCxnSpPr>
        <p:spPr>
          <a:xfrm rot="10800000">
            <a:off x="3162312" y="3022699"/>
            <a:ext cx="11100" cy="1498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454" name="Shape 454"/>
          <p:cNvCxnSpPr/>
          <p:nvPr/>
        </p:nvCxnSpPr>
        <p:spPr>
          <a:xfrm flipH="1" flipV="1">
            <a:off x="6468949" y="2768699"/>
            <a:ext cx="3301" cy="587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56" name="Shape 456"/>
          <p:cNvCxnSpPr>
            <a:stCxn id="457" idx="2"/>
          </p:cNvCxnSpPr>
          <p:nvPr/>
        </p:nvCxnSpPr>
        <p:spPr>
          <a:xfrm flipH="1">
            <a:off x="6468949" y="4051399"/>
            <a:ext cx="8100" cy="472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58" name="Shape 458"/>
          <p:cNvCxnSpPr/>
          <p:nvPr/>
        </p:nvCxnSpPr>
        <p:spPr>
          <a:xfrm rot="10800000" flipH="1">
            <a:off x="3170237" y="4502112"/>
            <a:ext cx="3328200" cy="4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59" name="Shape 459"/>
          <p:cNvCxnSpPr/>
          <p:nvPr/>
        </p:nvCxnSpPr>
        <p:spPr>
          <a:xfrm flipH="1">
            <a:off x="1371574" y="2397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460" name="Shape 460"/>
          <p:cNvCxnSpPr/>
          <p:nvPr/>
        </p:nvCxnSpPr>
        <p:spPr>
          <a:xfrm rot="10800000" flipH="1">
            <a:off x="3157537" y="5238874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61" name="Shape 461"/>
          <p:cNvCxnSpPr/>
          <p:nvPr/>
        </p:nvCxnSpPr>
        <p:spPr>
          <a:xfrm rot="10800000">
            <a:off x="1401636" y="2451012"/>
            <a:ext cx="3299" cy="2779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62" name="Shape 462"/>
          <p:cNvCxnSpPr/>
          <p:nvPr/>
        </p:nvCxnSpPr>
        <p:spPr>
          <a:xfrm>
            <a:off x="1401761" y="5225236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63" name="Shape 463"/>
          <p:cNvSpPr txBox="1"/>
          <p:nvPr/>
        </p:nvSpPr>
        <p:spPr>
          <a:xfrm>
            <a:off x="846137" y="1638300"/>
            <a:ext cx="8810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57" name="Shape 457"/>
          <p:cNvSpPr txBox="1"/>
          <p:nvPr/>
        </p:nvSpPr>
        <p:spPr>
          <a:xfrm>
            <a:off x="5016500" y="33020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 err="1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r>
              <a:rPr lang="en-US" sz="35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464" name="Shape 464"/>
          <p:cNvSpPr txBox="1"/>
          <p:nvPr/>
        </p:nvSpPr>
        <p:spPr>
          <a:xfrm>
            <a:off x="4206150" y="1397100"/>
            <a:ext cx="723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455" name="Shape 455"/>
          <p:cNvSpPr txBox="1"/>
          <p:nvPr/>
        </p:nvSpPr>
        <p:spPr>
          <a:xfrm>
            <a:off x="5016500" y="2019300"/>
            <a:ext cx="2997300" cy="749399"/>
          </a:xfrm>
          <a:prstGeom prst="rect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Move </a:t>
            </a:r>
            <a:r>
              <a:rPr lang="en-US" sz="35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r>
              <a:rPr lang="en-US" sz="35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ahead</a:t>
            </a:r>
          </a:p>
        </p:txBody>
      </p:sp>
      <p:sp>
        <p:nvSpPr>
          <p:cNvPr id="465" name="Shape 465"/>
          <p:cNvSpPr txBox="1"/>
          <p:nvPr/>
        </p:nvSpPr>
        <p:spPr>
          <a:xfrm>
            <a:off x="8356600" y="1714500"/>
            <a:ext cx="7162799" cy="57022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/>
              <a:t>Переменная итерации «выполняет итерацию» по последовательности (упорядоченный набор)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/>
              <a:t>Блок (тело) кода выполняется один раз для каждого значения в последовательности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/>
              <a:t>Переменная итерации перемещается по всем значениям в последовательности</a:t>
            </a:r>
          </a:p>
        </p:txBody>
      </p:sp>
      <p:sp>
        <p:nvSpPr>
          <p:cNvPr id="466" name="Shape 466"/>
          <p:cNvSpPr txBox="1"/>
          <p:nvPr/>
        </p:nvSpPr>
        <p:spPr>
          <a:xfrm>
            <a:off x="1400175" y="6704000"/>
            <a:ext cx="6537300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[5, 4, 3, 2, 1] 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cxnSp>
        <p:nvCxnSpPr>
          <p:cNvPr id="467" name="Shape 467"/>
          <p:cNvCxnSpPr/>
          <p:nvPr/>
        </p:nvCxnSpPr>
        <p:spPr>
          <a:xfrm>
            <a:off x="4635525" y="2397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1703050" y="814388"/>
            <a:ext cx="2984500" cy="7472362"/>
            <a:chOff x="11703050" y="381000"/>
            <a:chExt cx="2984500" cy="8278812"/>
          </a:xfrm>
        </p:grpSpPr>
        <p:cxnSp>
          <p:nvCxnSpPr>
            <p:cNvPr id="486" name="Shape 486"/>
            <p:cNvCxnSpPr/>
            <p:nvPr/>
          </p:nvCxnSpPr>
          <p:spPr>
            <a:xfrm rot="10800000" flipH="1">
              <a:off x="13185775" y="915987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sp>
          <p:nvSpPr>
            <p:cNvPr id="487" name="Shape 487"/>
            <p:cNvSpPr txBox="1"/>
            <p:nvPr/>
          </p:nvSpPr>
          <p:spPr>
            <a:xfrm>
              <a:off x="11703050" y="1231900"/>
              <a:ext cx="2984500" cy="536575"/>
            </a:xfrm>
            <a:prstGeom prst="rect">
              <a:avLst/>
            </a:prstGeom>
            <a:noFill/>
            <a:ln w="76200" cap="flat" cmpd="sng">
              <a:solidFill>
                <a:srgbClr val="00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>
                  <a:solidFill>
                    <a:schemeClr val="lt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print(</a:t>
              </a:r>
              <a:r>
                <a:rPr lang="en-US" sz="3200" u="none" strike="noStrike" cap="none" dirty="0" err="1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)</a:t>
              </a:r>
            </a:p>
          </p:txBody>
        </p:sp>
        <p:sp>
          <p:nvSpPr>
            <p:cNvPr id="488" name="Shape 488"/>
            <p:cNvSpPr txBox="1"/>
            <p:nvPr/>
          </p:nvSpPr>
          <p:spPr>
            <a:xfrm>
              <a:off x="11703050" y="381000"/>
              <a:ext cx="2984500" cy="523874"/>
            </a:xfrm>
            <a:prstGeom prst="rect">
              <a:avLst/>
            </a:prstGeom>
            <a:noFill/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n-US" sz="3200" u="none" strike="noStrike" cap="none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 = 5</a:t>
              </a:r>
            </a:p>
          </p:txBody>
        </p:sp>
        <p:cxnSp>
          <p:nvCxnSpPr>
            <p:cNvPr id="489" name="Shape 489"/>
            <p:cNvCxnSpPr/>
            <p:nvPr/>
          </p:nvCxnSpPr>
          <p:spPr>
            <a:xfrm rot="10800000" flipH="1">
              <a:off x="13181012" y="1825625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cxnSp>
          <p:nvCxnSpPr>
            <p:cNvPr id="490" name="Shape 490"/>
            <p:cNvCxnSpPr/>
            <p:nvPr/>
          </p:nvCxnSpPr>
          <p:spPr>
            <a:xfrm rot="10800000" flipH="1">
              <a:off x="13181012" y="2630486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sp>
          <p:nvSpPr>
            <p:cNvPr id="491" name="Shape 491"/>
            <p:cNvSpPr txBox="1"/>
            <p:nvPr/>
          </p:nvSpPr>
          <p:spPr>
            <a:xfrm>
              <a:off x="11703050" y="2946400"/>
              <a:ext cx="2984500" cy="536575"/>
            </a:xfrm>
            <a:prstGeom prst="rect">
              <a:avLst/>
            </a:prstGeom>
            <a:noFill/>
            <a:ln w="76200" cap="flat" cmpd="sng">
              <a:solidFill>
                <a:srgbClr val="00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>
                  <a:solidFill>
                    <a:schemeClr val="lt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print(</a:t>
              </a:r>
              <a:r>
                <a:rPr lang="en-US" sz="3200" u="none" strike="noStrike" cap="none" dirty="0" err="1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)</a:t>
              </a:r>
              <a:endPara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</p:txBody>
        </p:sp>
        <p:sp>
          <p:nvSpPr>
            <p:cNvPr id="492" name="Shape 492"/>
            <p:cNvSpPr txBox="1"/>
            <p:nvPr/>
          </p:nvSpPr>
          <p:spPr>
            <a:xfrm>
              <a:off x="11703050" y="2093911"/>
              <a:ext cx="2984500" cy="525462"/>
            </a:xfrm>
            <a:prstGeom prst="rect">
              <a:avLst/>
            </a:prstGeom>
            <a:noFill/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 err="1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 = 4</a:t>
              </a:r>
            </a:p>
          </p:txBody>
        </p:sp>
        <p:cxnSp>
          <p:nvCxnSpPr>
            <p:cNvPr id="493" name="Shape 493"/>
            <p:cNvCxnSpPr/>
            <p:nvPr/>
          </p:nvCxnSpPr>
          <p:spPr>
            <a:xfrm rot="10800000" flipH="1">
              <a:off x="13181012" y="3459162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cxnSp>
          <p:nvCxnSpPr>
            <p:cNvPr id="494" name="Shape 494"/>
            <p:cNvCxnSpPr/>
            <p:nvPr/>
          </p:nvCxnSpPr>
          <p:spPr>
            <a:xfrm rot="10800000" flipH="1">
              <a:off x="13181012" y="4310062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sp>
          <p:nvSpPr>
            <p:cNvPr id="495" name="Shape 495"/>
            <p:cNvSpPr txBox="1"/>
            <p:nvPr/>
          </p:nvSpPr>
          <p:spPr>
            <a:xfrm>
              <a:off x="11703050" y="4625975"/>
              <a:ext cx="2984500" cy="536575"/>
            </a:xfrm>
            <a:prstGeom prst="rect">
              <a:avLst/>
            </a:prstGeom>
            <a:noFill/>
            <a:ln w="76200" cap="flat" cmpd="sng">
              <a:solidFill>
                <a:srgbClr val="00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>
                  <a:solidFill>
                    <a:schemeClr val="lt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print(</a:t>
              </a:r>
              <a:r>
                <a:rPr lang="en-US" sz="3200" u="none" strike="noStrike" cap="none" dirty="0" err="1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)</a:t>
              </a:r>
            </a:p>
          </p:txBody>
        </p:sp>
        <p:sp>
          <p:nvSpPr>
            <p:cNvPr id="496" name="Shape 496"/>
            <p:cNvSpPr txBox="1"/>
            <p:nvPr/>
          </p:nvSpPr>
          <p:spPr>
            <a:xfrm>
              <a:off x="11703050" y="3773487"/>
              <a:ext cx="2984500" cy="525462"/>
            </a:xfrm>
            <a:prstGeom prst="rect">
              <a:avLst/>
            </a:prstGeom>
            <a:noFill/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n-US" sz="3200" u="none" strike="noStrike" cap="none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 = 3</a:t>
              </a:r>
            </a:p>
          </p:txBody>
        </p:sp>
        <p:cxnSp>
          <p:nvCxnSpPr>
            <p:cNvPr id="497" name="Shape 497"/>
            <p:cNvCxnSpPr/>
            <p:nvPr/>
          </p:nvCxnSpPr>
          <p:spPr>
            <a:xfrm rot="10800000" flipH="1">
              <a:off x="13181012" y="5208587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cxnSp>
          <p:nvCxnSpPr>
            <p:cNvPr id="498" name="Shape 498"/>
            <p:cNvCxnSpPr/>
            <p:nvPr/>
          </p:nvCxnSpPr>
          <p:spPr>
            <a:xfrm rot="10800000" flipH="1">
              <a:off x="13181012" y="6107111"/>
              <a:ext cx="12699" cy="306386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sp>
          <p:nvSpPr>
            <p:cNvPr id="499" name="Shape 499"/>
            <p:cNvSpPr txBox="1"/>
            <p:nvPr/>
          </p:nvSpPr>
          <p:spPr>
            <a:xfrm>
              <a:off x="11703050" y="6421437"/>
              <a:ext cx="2984500" cy="536575"/>
            </a:xfrm>
            <a:prstGeom prst="rect">
              <a:avLst/>
            </a:prstGeom>
            <a:noFill/>
            <a:ln w="76200" cap="flat" cmpd="sng">
              <a:solidFill>
                <a:srgbClr val="00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>
                  <a:solidFill>
                    <a:schemeClr val="lt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print</a:t>
              </a:r>
              <a:r>
                <a:rPr lang="en-US" sz="3200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(</a:t>
              </a:r>
              <a:r>
                <a:rPr lang="en-US" sz="3200" u="none" strike="noStrike" cap="none" dirty="0" err="1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)</a:t>
              </a:r>
            </a:p>
          </p:txBody>
        </p:sp>
        <p:sp>
          <p:nvSpPr>
            <p:cNvPr id="500" name="Shape 500"/>
            <p:cNvSpPr txBox="1"/>
            <p:nvPr/>
          </p:nvSpPr>
          <p:spPr>
            <a:xfrm>
              <a:off x="11703050" y="5570537"/>
              <a:ext cx="2984500" cy="523874"/>
            </a:xfrm>
            <a:prstGeom prst="rect">
              <a:avLst/>
            </a:prstGeom>
            <a:noFill/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n-US" sz="3200" u="none" strike="noStrike" cap="none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 = 2</a:t>
              </a:r>
            </a:p>
          </p:txBody>
        </p:sp>
        <p:cxnSp>
          <p:nvCxnSpPr>
            <p:cNvPr id="501" name="Shape 501"/>
            <p:cNvCxnSpPr/>
            <p:nvPr/>
          </p:nvCxnSpPr>
          <p:spPr>
            <a:xfrm rot="10800000" flipH="1">
              <a:off x="13181012" y="6934200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cxnSp>
          <p:nvCxnSpPr>
            <p:cNvPr id="502" name="Shape 502"/>
            <p:cNvCxnSpPr/>
            <p:nvPr/>
          </p:nvCxnSpPr>
          <p:spPr>
            <a:xfrm rot="10800000" flipH="1">
              <a:off x="13181012" y="7808911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sp>
          <p:nvSpPr>
            <p:cNvPr id="503" name="Shape 503"/>
            <p:cNvSpPr txBox="1"/>
            <p:nvPr/>
          </p:nvSpPr>
          <p:spPr>
            <a:xfrm>
              <a:off x="11703050" y="8124825"/>
              <a:ext cx="2984500" cy="534987"/>
            </a:xfrm>
            <a:prstGeom prst="rect">
              <a:avLst/>
            </a:prstGeom>
            <a:noFill/>
            <a:ln w="76200" cap="flat" cmpd="sng">
              <a:solidFill>
                <a:srgbClr val="00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>
                  <a:solidFill>
                    <a:schemeClr val="lt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print(</a:t>
              </a:r>
              <a:r>
                <a:rPr lang="en-US" sz="3200" u="none" strike="noStrike" cap="none" dirty="0" err="1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)</a:t>
              </a:r>
            </a:p>
          </p:txBody>
        </p:sp>
        <p:sp>
          <p:nvSpPr>
            <p:cNvPr id="504" name="Shape 504"/>
            <p:cNvSpPr txBox="1"/>
            <p:nvPr/>
          </p:nvSpPr>
          <p:spPr>
            <a:xfrm>
              <a:off x="11703050" y="7272336"/>
              <a:ext cx="2984500" cy="525462"/>
            </a:xfrm>
            <a:prstGeom prst="rect">
              <a:avLst/>
            </a:prstGeom>
            <a:noFill/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 err="1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 = 1</a:t>
              </a:r>
            </a:p>
          </p:txBody>
        </p:sp>
      </p:grpSp>
      <p:sp>
        <p:nvSpPr>
          <p:cNvPr id="505" name="Shape 505"/>
          <p:cNvSpPr txBox="1"/>
          <p:nvPr/>
        </p:nvSpPr>
        <p:spPr>
          <a:xfrm>
            <a:off x="4481375" y="6254750"/>
            <a:ext cx="6268200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[5, 4, 3, 2, 1]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cxnSp>
        <p:nvCxnSpPr>
          <p:cNvPr id="38" name="Shape 451"/>
          <p:cNvCxnSpPr/>
          <p:nvPr/>
        </p:nvCxnSpPr>
        <p:spPr>
          <a:xfrm rot="10800000">
            <a:off x="3143137" y="11922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9" name="Shape 452"/>
          <p:cNvSpPr/>
          <p:nvPr/>
        </p:nvSpPr>
        <p:spPr>
          <a:xfrm>
            <a:off x="1727200" y="17526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4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Done?</a:t>
            </a:r>
          </a:p>
        </p:txBody>
      </p:sp>
      <p:cxnSp>
        <p:nvCxnSpPr>
          <p:cNvPr id="40" name="Shape 453"/>
          <p:cNvCxnSpPr/>
          <p:nvPr/>
        </p:nvCxnSpPr>
        <p:spPr>
          <a:xfrm rot="10800000">
            <a:off x="3162312" y="3022699"/>
            <a:ext cx="11100" cy="1498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41" name="Shape 454"/>
          <p:cNvCxnSpPr/>
          <p:nvPr/>
        </p:nvCxnSpPr>
        <p:spPr>
          <a:xfrm flipH="1" flipV="1">
            <a:off x="6468949" y="2768699"/>
            <a:ext cx="3301" cy="587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2" name="Shape 456"/>
          <p:cNvCxnSpPr>
            <a:stCxn id="49" idx="2"/>
          </p:cNvCxnSpPr>
          <p:nvPr/>
        </p:nvCxnSpPr>
        <p:spPr>
          <a:xfrm flipH="1">
            <a:off x="6468949" y="4051399"/>
            <a:ext cx="8100" cy="472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3" name="Shape 458"/>
          <p:cNvCxnSpPr/>
          <p:nvPr/>
        </p:nvCxnSpPr>
        <p:spPr>
          <a:xfrm rot="10800000" flipH="1">
            <a:off x="3170237" y="4502112"/>
            <a:ext cx="3328200" cy="4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4" name="Shape 459"/>
          <p:cNvCxnSpPr/>
          <p:nvPr/>
        </p:nvCxnSpPr>
        <p:spPr>
          <a:xfrm flipH="1">
            <a:off x="1371574" y="2397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45" name="Shape 460"/>
          <p:cNvCxnSpPr/>
          <p:nvPr/>
        </p:nvCxnSpPr>
        <p:spPr>
          <a:xfrm rot="10800000" flipH="1">
            <a:off x="3157537" y="5238874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6" name="Shape 461"/>
          <p:cNvCxnSpPr/>
          <p:nvPr/>
        </p:nvCxnSpPr>
        <p:spPr>
          <a:xfrm rot="10800000">
            <a:off x="1401636" y="2451012"/>
            <a:ext cx="3299" cy="2779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" name="Shape 462"/>
          <p:cNvCxnSpPr/>
          <p:nvPr/>
        </p:nvCxnSpPr>
        <p:spPr>
          <a:xfrm>
            <a:off x="1401761" y="5225236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8" name="Shape 463"/>
          <p:cNvSpPr txBox="1"/>
          <p:nvPr/>
        </p:nvSpPr>
        <p:spPr>
          <a:xfrm>
            <a:off x="846137" y="1638300"/>
            <a:ext cx="8810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9" name="Shape 457"/>
          <p:cNvSpPr txBox="1"/>
          <p:nvPr/>
        </p:nvSpPr>
        <p:spPr>
          <a:xfrm>
            <a:off x="5016500" y="33020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 err="1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r>
              <a:rPr lang="en-US" sz="35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50" name="Shape 464"/>
          <p:cNvSpPr txBox="1"/>
          <p:nvPr/>
        </p:nvSpPr>
        <p:spPr>
          <a:xfrm>
            <a:off x="4206150" y="1397100"/>
            <a:ext cx="723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51" name="Shape 455"/>
          <p:cNvSpPr txBox="1"/>
          <p:nvPr/>
        </p:nvSpPr>
        <p:spPr>
          <a:xfrm>
            <a:off x="5016500" y="2019300"/>
            <a:ext cx="2997300" cy="749399"/>
          </a:xfrm>
          <a:prstGeom prst="rect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Move </a:t>
            </a:r>
            <a:r>
              <a:rPr lang="en-US" sz="35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r>
              <a:rPr lang="en-US" sz="35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ahead</a:t>
            </a:r>
          </a:p>
        </p:txBody>
      </p:sp>
      <p:cxnSp>
        <p:nvCxnSpPr>
          <p:cNvPr id="52" name="Shape 467"/>
          <p:cNvCxnSpPr/>
          <p:nvPr/>
        </p:nvCxnSpPr>
        <p:spPr>
          <a:xfrm>
            <a:off x="4635525" y="2397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xfrm>
            <a:off x="4006743" y="817418"/>
            <a:ext cx="10353806" cy="119881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2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Повторяющиеся шаги</a:t>
            </a:r>
            <a:endParaRPr lang="en-US" sz="72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13" name="Shape 213"/>
          <p:cNvSpPr txBox="1"/>
          <p:nvPr/>
        </p:nvSpPr>
        <p:spPr>
          <a:xfrm>
            <a:off x="7686665" y="2170112"/>
            <a:ext cx="4230904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Program: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1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–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'Blastoff!'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cxnSp>
        <p:nvCxnSpPr>
          <p:cNvPr id="214" name="Shape 214"/>
          <p:cNvCxnSpPr/>
          <p:nvPr/>
        </p:nvCxnSpPr>
        <p:spPr>
          <a:xfrm rot="10800000">
            <a:off x="2552692" y="2001842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15" name="Shape 215"/>
          <p:cNvCxnSpPr/>
          <p:nvPr/>
        </p:nvCxnSpPr>
        <p:spPr>
          <a:xfrm flipH="1">
            <a:off x="11020426" y="3540124"/>
            <a:ext cx="1958974" cy="512762"/>
          </a:xfrm>
          <a:prstGeom prst="straightConnector1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16" name="Shape 216"/>
          <p:cNvSpPr/>
          <p:nvPr/>
        </p:nvSpPr>
        <p:spPr>
          <a:xfrm>
            <a:off x="1136643" y="256223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&gt; 0 ?</a:t>
            </a:r>
          </a:p>
        </p:txBody>
      </p:sp>
      <p:cxnSp>
        <p:nvCxnSpPr>
          <p:cNvPr id="217" name="Shape 217"/>
          <p:cNvCxnSpPr/>
          <p:nvPr/>
        </p:nvCxnSpPr>
        <p:spPr>
          <a:xfrm rot="10800000" flipH="1">
            <a:off x="2551104" y="3832230"/>
            <a:ext cx="20636" cy="231774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18" name="Shape 218"/>
          <p:cNvCxnSpPr/>
          <p:nvPr/>
        </p:nvCxnSpPr>
        <p:spPr>
          <a:xfrm rot="10800000">
            <a:off x="3994142" y="3190879"/>
            <a:ext cx="777875" cy="1587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19" name="Shape 219"/>
          <p:cNvCxnSpPr/>
          <p:nvPr/>
        </p:nvCxnSpPr>
        <p:spPr>
          <a:xfrm rot="10800000" flipH="1">
            <a:off x="4738680" y="3190880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0" name="Shape 220"/>
          <p:cNvCxnSpPr/>
          <p:nvPr/>
        </p:nvCxnSpPr>
        <p:spPr>
          <a:xfrm flipH="1">
            <a:off x="4738693" y="5889730"/>
            <a:ext cx="4799" cy="3000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21" name="Shape 221"/>
          <p:cNvCxnSpPr/>
          <p:nvPr/>
        </p:nvCxnSpPr>
        <p:spPr>
          <a:xfrm>
            <a:off x="2566979" y="6192842"/>
            <a:ext cx="2187600" cy="1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22" name="Shape 222"/>
          <p:cNvCxnSpPr/>
          <p:nvPr/>
        </p:nvCxnSpPr>
        <p:spPr>
          <a:xfrm flipH="1">
            <a:off x="781043" y="3206755"/>
            <a:ext cx="396874" cy="317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23" name="Shape 223"/>
          <p:cNvCxnSpPr/>
          <p:nvPr/>
        </p:nvCxnSpPr>
        <p:spPr>
          <a:xfrm rot="10800000" flipH="1">
            <a:off x="2554279" y="6594480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4" name="Shape 224"/>
          <p:cNvCxnSpPr/>
          <p:nvPr/>
        </p:nvCxnSpPr>
        <p:spPr>
          <a:xfrm rot="10800000">
            <a:off x="777780" y="3254342"/>
            <a:ext cx="36599" cy="3433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5" name="Shape 225"/>
          <p:cNvCxnSpPr/>
          <p:nvPr/>
        </p:nvCxnSpPr>
        <p:spPr>
          <a:xfrm>
            <a:off x="798505" y="6611942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26" name="Shape 226"/>
          <p:cNvCxnSpPr/>
          <p:nvPr/>
        </p:nvCxnSpPr>
        <p:spPr>
          <a:xfrm rot="10800000">
            <a:off x="11001376" y="4433886"/>
            <a:ext cx="2035175" cy="1101725"/>
          </a:xfrm>
          <a:prstGeom prst="straightConnector1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27" name="Shape 227"/>
          <p:cNvSpPr txBox="1"/>
          <p:nvPr/>
        </p:nvSpPr>
        <p:spPr>
          <a:xfrm>
            <a:off x="5110150" y="6816824"/>
            <a:ext cx="10618799" cy="191686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algn="ctr"/>
            <a:r>
              <a:rPr lang="ru-RU" sz="3200" dirty="0"/>
              <a:t>Циклы (повторяющиеся шаги) имеют переменные итерации, которые изменяются каждый раз в цикле. Часто эти переменные итерации проходят через последовательность чисел.</a:t>
            </a:r>
          </a:p>
        </p:txBody>
      </p:sp>
      <p:sp>
        <p:nvSpPr>
          <p:cNvPr id="228" name="Shape 228"/>
          <p:cNvSpPr txBox="1"/>
          <p:nvPr/>
        </p:nvSpPr>
        <p:spPr>
          <a:xfrm>
            <a:off x="257168" y="2447930"/>
            <a:ext cx="7239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29" name="Shape 229"/>
          <p:cNvSpPr txBox="1"/>
          <p:nvPr/>
        </p:nvSpPr>
        <p:spPr>
          <a:xfrm>
            <a:off x="1111243" y="7210430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print('Blastoff')</a:t>
            </a:r>
          </a:p>
        </p:txBody>
      </p:sp>
      <p:sp>
        <p:nvSpPr>
          <p:cNvPr id="230" name="Shape 230"/>
          <p:cNvSpPr txBox="1"/>
          <p:nvPr/>
        </p:nvSpPr>
        <p:spPr>
          <a:xfrm>
            <a:off x="4373554" y="2447930"/>
            <a:ext cx="917271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231" name="Shape 231"/>
          <p:cNvSpPr txBox="1"/>
          <p:nvPr/>
        </p:nvSpPr>
        <p:spPr>
          <a:xfrm>
            <a:off x="1111243" y="126683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= 5</a:t>
            </a:r>
          </a:p>
        </p:txBody>
      </p:sp>
      <p:sp>
        <p:nvSpPr>
          <p:cNvPr id="232" name="Shape 232"/>
          <p:cNvSpPr txBox="1"/>
          <p:nvPr/>
        </p:nvSpPr>
        <p:spPr>
          <a:xfrm>
            <a:off x="3295643" y="384493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  <a:r>
              <a:rPr lang="en-US" sz="35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233" name="Shape 233"/>
          <p:cNvSpPr txBox="1"/>
          <p:nvPr/>
        </p:nvSpPr>
        <p:spPr>
          <a:xfrm>
            <a:off x="13201651" y="2005012"/>
            <a:ext cx="1727099" cy="4787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Output: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Blastoff!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234" name="Shape 234"/>
          <p:cNvSpPr txBox="1"/>
          <p:nvPr/>
        </p:nvSpPr>
        <p:spPr>
          <a:xfrm>
            <a:off x="3282943" y="506413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= n -1</a:t>
            </a:r>
          </a:p>
        </p:txBody>
      </p:sp>
      <p:cxnSp>
        <p:nvCxnSpPr>
          <p:cNvPr id="235" name="Shape 235"/>
          <p:cNvCxnSpPr/>
          <p:nvPr/>
        </p:nvCxnSpPr>
        <p:spPr>
          <a:xfrm flipH="1">
            <a:off x="4733893" y="4679130"/>
            <a:ext cx="4799" cy="3000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Shape 517"/>
          <p:cNvSpPr txBox="1">
            <a:spLocks noGrp="1"/>
          </p:cNvSpPr>
          <p:nvPr>
            <p:ph type="title"/>
          </p:nvPr>
        </p:nvSpPr>
        <p:spPr>
          <a:xfrm>
            <a:off x="1155700" y="2054225"/>
            <a:ext cx="13931900" cy="503555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Что мы делаем с циклами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algn="ctr">
              <a:spcBef>
                <a:spcPts val="0"/>
              </a:spcBef>
              <a:buClr>
                <a:srgbClr val="00FF00"/>
              </a:buClr>
              <a:buSzPct val="25000"/>
            </a:pPr>
            <a:br>
              <a:rPr lang="en-US" sz="7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ru-RU" sz="4800" b="1" dirty="0"/>
              <a:t>Примечание: хотя эти примеры просты, шаблоны применимы ко всем видам циклов.</a:t>
            </a:r>
            <a:br>
              <a:rPr lang="ru-RU" sz="4800" b="1" dirty="0"/>
            </a:br>
            <a:endParaRPr lang="en-US" sz="4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Shape 5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algn="ctr"/>
            <a:r>
              <a:rPr lang="ru-RU" sz="6000" b="1" dirty="0">
                <a:solidFill>
                  <a:srgbClr val="FFC000"/>
                </a:solidFill>
              </a:rPr>
              <a:t>Изготовление «умных» петель</a:t>
            </a:r>
            <a:endParaRPr lang="ru-RU" sz="6000" b="1" dirty="0">
              <a:solidFill>
                <a:srgbClr val="FFC000"/>
              </a:solidFill>
              <a:effectLst/>
            </a:endParaRPr>
          </a:p>
        </p:txBody>
      </p:sp>
      <p:sp>
        <p:nvSpPr>
          <p:cNvPr id="523" name="Shape 523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84530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indent="0">
              <a:buNone/>
            </a:pPr>
            <a:r>
              <a:rPr lang="ru-RU" sz="3600" dirty="0"/>
              <a:t>Хитрость заключается в том, чтобы «знать» что-то обо всем цикле, когда вы застряли при написании кода, который видит только одну запись за раз</a:t>
            </a:r>
          </a:p>
        </p:txBody>
      </p:sp>
      <p:sp>
        <p:nvSpPr>
          <p:cNvPr id="524" name="Shape 524"/>
          <p:cNvSpPr txBox="1"/>
          <p:nvPr/>
        </p:nvSpPr>
        <p:spPr>
          <a:xfrm>
            <a:off x="9245600" y="2628900"/>
            <a:ext cx="5080000" cy="1181100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Set some variables to initial values</a:t>
            </a:r>
          </a:p>
        </p:txBody>
      </p:sp>
      <p:sp>
        <p:nvSpPr>
          <p:cNvPr id="525" name="Shape 525"/>
          <p:cNvSpPr txBox="1"/>
          <p:nvPr/>
        </p:nvSpPr>
        <p:spPr>
          <a:xfrm>
            <a:off x="9867900" y="4584700"/>
            <a:ext cx="4406900" cy="2286000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Look for something or do something to each entry separately, updating a variable</a:t>
            </a:r>
          </a:p>
        </p:txBody>
      </p:sp>
      <p:sp>
        <p:nvSpPr>
          <p:cNvPr id="526" name="Shape 526"/>
          <p:cNvSpPr txBox="1"/>
          <p:nvPr/>
        </p:nvSpPr>
        <p:spPr>
          <a:xfrm>
            <a:off x="9159875" y="3911600"/>
            <a:ext cx="3398838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 </a:t>
            </a:r>
            <a:r>
              <a:rPr lang="en-US" sz="3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thing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in data:</a:t>
            </a:r>
          </a:p>
        </p:txBody>
      </p:sp>
      <p:sp>
        <p:nvSpPr>
          <p:cNvPr id="527" name="Shape 527"/>
          <p:cNvSpPr txBox="1"/>
          <p:nvPr/>
        </p:nvSpPr>
        <p:spPr>
          <a:xfrm>
            <a:off x="9245600" y="7213600"/>
            <a:ext cx="5080000" cy="1016000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Look at the variables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Shape 53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Цикл через набор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33" name="Shape 533"/>
          <p:cNvSpPr txBox="1"/>
          <p:nvPr/>
        </p:nvSpPr>
        <p:spPr>
          <a:xfrm>
            <a:off x="1420525" y="3244325"/>
            <a:ext cx="7774500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'Before'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[9, 41, 12, 3, 74, 15]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534" name="Shape 534"/>
          <p:cNvSpPr txBox="1"/>
          <p:nvPr/>
        </p:nvSpPr>
        <p:spPr>
          <a:xfrm>
            <a:off x="10034586" y="2657475"/>
            <a:ext cx="4767264" cy="49847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python </a:t>
            </a:r>
            <a:r>
              <a:rPr lang="en-US" sz="36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basicloop.py</a:t>
            </a:r>
            <a:endParaRPr lang="en-US" sz="3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Shape 5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Shape 544"/>
          <p:cNvSpPr txBox="1"/>
          <p:nvPr/>
        </p:nvSpPr>
        <p:spPr>
          <a:xfrm>
            <a:off x="37719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545" name="Shape 5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Shape 5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51" name="Shape 551"/>
          <p:cNvSpPr txBox="1"/>
          <p:nvPr/>
        </p:nvSpPr>
        <p:spPr>
          <a:xfrm>
            <a:off x="534352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Shape 55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57" name="Shape 557"/>
          <p:cNvSpPr txBox="1"/>
          <p:nvPr/>
        </p:nvSpPr>
        <p:spPr>
          <a:xfrm>
            <a:off x="7145336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Shape 56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63" name="Shape 563"/>
          <p:cNvSpPr txBox="1"/>
          <p:nvPr/>
        </p:nvSpPr>
        <p:spPr>
          <a:xfrm>
            <a:off x="8945561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Shape 56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69" name="Shape 569"/>
          <p:cNvSpPr txBox="1"/>
          <p:nvPr/>
        </p:nvSpPr>
        <p:spPr>
          <a:xfrm>
            <a:off x="1067117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Shape 5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75" name="Shape 575"/>
          <p:cNvSpPr txBox="1"/>
          <p:nvPr/>
        </p:nvSpPr>
        <p:spPr>
          <a:xfrm>
            <a:off x="125476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title"/>
          </p:nvPr>
        </p:nvSpPr>
        <p:spPr>
          <a:xfrm>
            <a:off x="6829550" y="1352554"/>
            <a:ext cx="8258150" cy="118734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2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Бесконечный цикл</a:t>
            </a:r>
            <a:endParaRPr lang="en-US" sz="72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1" name="Shape 241"/>
          <p:cNvSpPr txBox="1"/>
          <p:nvPr/>
        </p:nvSpPr>
        <p:spPr>
          <a:xfrm>
            <a:off x="8853467" y="3181350"/>
            <a:ext cx="5019696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'Lather'</a:t>
            </a:r>
            <a:r>
              <a:rPr lang="en-US" sz="32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'Rinse'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'Dry off!'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cxnSp>
        <p:nvCxnSpPr>
          <p:cNvPr id="242" name="Shape 242"/>
          <p:cNvCxnSpPr/>
          <p:nvPr/>
        </p:nvCxnSpPr>
        <p:spPr>
          <a:xfrm rot="10800000">
            <a:off x="2838449" y="2087567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43" name="Shape 243"/>
          <p:cNvSpPr/>
          <p:nvPr/>
        </p:nvSpPr>
        <p:spPr>
          <a:xfrm>
            <a:off x="1422400" y="2647955"/>
            <a:ext cx="2870200" cy="1270000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500" b="0" i="0" u="none" strike="noStrike" cap="none">
                <a:solidFill>
                  <a:srgbClr val="00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 &gt; 0 ?</a:t>
            </a:r>
          </a:p>
        </p:txBody>
      </p:sp>
      <p:cxnSp>
        <p:nvCxnSpPr>
          <p:cNvPr id="244" name="Shape 244"/>
          <p:cNvCxnSpPr/>
          <p:nvPr/>
        </p:nvCxnSpPr>
        <p:spPr>
          <a:xfrm rot="10800000" flipH="1">
            <a:off x="2836861" y="3917955"/>
            <a:ext cx="20636" cy="231774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45" name="Shape 245"/>
          <p:cNvCxnSpPr/>
          <p:nvPr/>
        </p:nvCxnSpPr>
        <p:spPr>
          <a:xfrm rot="10800000">
            <a:off x="4203675" y="3276479"/>
            <a:ext cx="819299" cy="7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46" name="Shape 246"/>
          <p:cNvCxnSpPr/>
          <p:nvPr/>
        </p:nvCxnSpPr>
        <p:spPr>
          <a:xfrm rot="10800000" flipH="1">
            <a:off x="5024437" y="3276605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47" name="Shape 247"/>
          <p:cNvCxnSpPr>
            <a:stCxn id="248" idx="2"/>
          </p:cNvCxnSpPr>
          <p:nvPr/>
        </p:nvCxnSpPr>
        <p:spPr>
          <a:xfrm>
            <a:off x="5078405" y="5899154"/>
            <a:ext cx="0" cy="33655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49" name="Shape 249"/>
          <p:cNvCxnSpPr/>
          <p:nvPr/>
        </p:nvCxnSpPr>
        <p:spPr>
          <a:xfrm>
            <a:off x="2852736" y="6202367"/>
            <a:ext cx="2187574" cy="14287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50" name="Shape 250"/>
          <p:cNvCxnSpPr/>
          <p:nvPr/>
        </p:nvCxnSpPr>
        <p:spPr>
          <a:xfrm flipH="1">
            <a:off x="1066800" y="3292480"/>
            <a:ext cx="396874" cy="317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51" name="Shape 251"/>
          <p:cNvCxnSpPr/>
          <p:nvPr/>
        </p:nvCxnSpPr>
        <p:spPr>
          <a:xfrm rot="10800000" flipH="1">
            <a:off x="2840036" y="6680205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52" name="Shape 252"/>
          <p:cNvCxnSpPr/>
          <p:nvPr/>
        </p:nvCxnSpPr>
        <p:spPr>
          <a:xfrm rot="10800000">
            <a:off x="1063537" y="3340067"/>
            <a:ext cx="36599" cy="3433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53" name="Shape 253"/>
          <p:cNvCxnSpPr/>
          <p:nvPr/>
        </p:nvCxnSpPr>
        <p:spPr>
          <a:xfrm>
            <a:off x="1084262" y="6697667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54" name="Shape 254"/>
          <p:cNvSpPr txBox="1"/>
          <p:nvPr/>
        </p:nvSpPr>
        <p:spPr>
          <a:xfrm>
            <a:off x="542925" y="2533655"/>
            <a:ext cx="723900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55" name="Shape 255"/>
          <p:cNvSpPr txBox="1"/>
          <p:nvPr/>
        </p:nvSpPr>
        <p:spPr>
          <a:xfrm>
            <a:off x="1397000" y="7296155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print('Dry off!')</a:t>
            </a:r>
          </a:p>
        </p:txBody>
      </p:sp>
      <p:sp>
        <p:nvSpPr>
          <p:cNvPr id="256" name="Shape 256"/>
          <p:cNvSpPr txBox="1"/>
          <p:nvPr/>
        </p:nvSpPr>
        <p:spPr>
          <a:xfrm>
            <a:off x="4659312" y="2533655"/>
            <a:ext cx="1074736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257" name="Shape 257"/>
          <p:cNvSpPr txBox="1"/>
          <p:nvPr/>
        </p:nvSpPr>
        <p:spPr>
          <a:xfrm>
            <a:off x="1397000" y="1352555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= 5</a:t>
            </a:r>
          </a:p>
        </p:txBody>
      </p:sp>
      <p:sp>
        <p:nvSpPr>
          <p:cNvPr id="258" name="Shape 258"/>
          <p:cNvSpPr txBox="1"/>
          <p:nvPr/>
        </p:nvSpPr>
        <p:spPr>
          <a:xfrm>
            <a:off x="3405194" y="3930655"/>
            <a:ext cx="3365474" cy="747711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'Lather'</a:t>
            </a:r>
            <a:r>
              <a:rPr lang="en-US" sz="35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248" name="Shape 248"/>
          <p:cNvSpPr txBox="1"/>
          <p:nvPr/>
        </p:nvSpPr>
        <p:spPr>
          <a:xfrm>
            <a:off x="3386141" y="5149855"/>
            <a:ext cx="3384527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chemeClr val="lt1"/>
              </a:buClr>
              <a:buSzPct val="25000"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'Rinse'</a:t>
            </a:r>
            <a:r>
              <a:rPr lang="en-US" sz="35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8295898" y="7412450"/>
            <a:ext cx="6791801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Что не так с циклом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</a:p>
        </p:txBody>
      </p:sp>
      <p:cxnSp>
        <p:nvCxnSpPr>
          <p:cNvPr id="260" name="Shape 260"/>
          <p:cNvCxnSpPr>
            <a:stCxn id="258" idx="2"/>
            <a:endCxn id="248" idx="0"/>
          </p:cNvCxnSpPr>
          <p:nvPr/>
        </p:nvCxnSpPr>
        <p:spPr>
          <a:xfrm flipH="1">
            <a:off x="5078405" y="4678366"/>
            <a:ext cx="9526" cy="47148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Shape 58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Shape 585"/>
          <p:cNvSpPr txBox="1"/>
          <p:nvPr/>
        </p:nvSpPr>
        <p:spPr>
          <a:xfrm>
            <a:off x="37719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586" name="Shape 58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87" name="Shape 587"/>
          <p:cNvSpPr txBox="1"/>
          <p:nvPr/>
        </p:nvSpPr>
        <p:spPr>
          <a:xfrm>
            <a:off x="534352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</p:txBody>
      </p:sp>
      <p:sp>
        <p:nvSpPr>
          <p:cNvPr id="588" name="Shape 588"/>
          <p:cNvSpPr txBox="1"/>
          <p:nvPr/>
        </p:nvSpPr>
        <p:spPr>
          <a:xfrm>
            <a:off x="7145336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</p:txBody>
      </p:sp>
      <p:sp>
        <p:nvSpPr>
          <p:cNvPr id="589" name="Shape 589"/>
          <p:cNvSpPr txBox="1"/>
          <p:nvPr/>
        </p:nvSpPr>
        <p:spPr>
          <a:xfrm>
            <a:off x="8945561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</p:txBody>
      </p:sp>
      <p:sp>
        <p:nvSpPr>
          <p:cNvPr id="590" name="Shape 590"/>
          <p:cNvSpPr txBox="1"/>
          <p:nvPr/>
        </p:nvSpPr>
        <p:spPr>
          <a:xfrm>
            <a:off x="1067117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  <p:sp>
        <p:nvSpPr>
          <p:cNvPr id="591" name="Shape 591"/>
          <p:cNvSpPr txBox="1"/>
          <p:nvPr/>
        </p:nvSpPr>
        <p:spPr>
          <a:xfrm>
            <a:off x="125476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Shape 5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" name="Shape 599"/>
          <p:cNvSpPr txBox="1"/>
          <p:nvPr/>
        </p:nvSpPr>
        <p:spPr>
          <a:xfrm>
            <a:off x="6642100" y="6259512"/>
            <a:ext cx="760500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</a:p>
        </p:txBody>
      </p:sp>
    </p:spTree>
    <p:extLst>
      <p:ext uri="{BB962C8B-B14F-4D97-AF65-F5344CB8AC3E}">
        <p14:creationId xmlns:p14="http://schemas.microsoft.com/office/powerpoint/2010/main" val="766223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Shape 544"/>
          <p:cNvSpPr txBox="1"/>
          <p:nvPr/>
        </p:nvSpPr>
        <p:spPr>
          <a:xfrm>
            <a:off x="37719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545" name="Shape 5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" name="Shape 599"/>
          <p:cNvSpPr txBox="1"/>
          <p:nvPr/>
        </p:nvSpPr>
        <p:spPr>
          <a:xfrm>
            <a:off x="6642100" y="6259512"/>
            <a:ext cx="760500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5529586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Shape 5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51" name="Shape 551"/>
          <p:cNvSpPr txBox="1"/>
          <p:nvPr/>
        </p:nvSpPr>
        <p:spPr>
          <a:xfrm>
            <a:off x="534352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endParaRPr lang="en-US" sz="54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17350240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Shape 55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57" name="Shape 557"/>
          <p:cNvSpPr txBox="1"/>
          <p:nvPr/>
        </p:nvSpPr>
        <p:spPr>
          <a:xfrm>
            <a:off x="7145336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</p:txBody>
      </p:sp>
    </p:spTree>
    <p:extLst>
      <p:ext uri="{BB962C8B-B14F-4D97-AF65-F5344CB8AC3E}">
        <p14:creationId xmlns:p14="http://schemas.microsoft.com/office/powerpoint/2010/main" val="94470699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Shape 56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63" name="Shape 563"/>
          <p:cNvSpPr txBox="1"/>
          <p:nvPr/>
        </p:nvSpPr>
        <p:spPr>
          <a:xfrm>
            <a:off x="8945561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endParaRPr lang="en-US" sz="54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177973305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Shape 56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69" name="Shape 569"/>
          <p:cNvSpPr txBox="1"/>
          <p:nvPr/>
        </p:nvSpPr>
        <p:spPr>
          <a:xfrm>
            <a:off x="1067117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</p:spTree>
    <p:extLst>
      <p:ext uri="{BB962C8B-B14F-4D97-AF65-F5344CB8AC3E}">
        <p14:creationId xmlns:p14="http://schemas.microsoft.com/office/powerpoint/2010/main" val="17245487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Shape 5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75" name="Shape 575"/>
          <p:cNvSpPr txBox="1"/>
          <p:nvPr/>
        </p:nvSpPr>
        <p:spPr>
          <a:xfrm>
            <a:off x="125476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</p:spTree>
    <p:extLst>
      <p:ext uri="{BB962C8B-B14F-4D97-AF65-F5344CB8AC3E}">
        <p14:creationId xmlns:p14="http://schemas.microsoft.com/office/powerpoint/2010/main" val="8194232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Shape 585"/>
          <p:cNvSpPr txBox="1"/>
          <p:nvPr/>
        </p:nvSpPr>
        <p:spPr>
          <a:xfrm>
            <a:off x="37719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586" name="Shape 58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Какое наибольшее число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87" name="Shape 587"/>
          <p:cNvSpPr txBox="1"/>
          <p:nvPr/>
        </p:nvSpPr>
        <p:spPr>
          <a:xfrm>
            <a:off x="534352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</p:txBody>
      </p:sp>
      <p:sp>
        <p:nvSpPr>
          <p:cNvPr id="588" name="Shape 588"/>
          <p:cNvSpPr txBox="1"/>
          <p:nvPr/>
        </p:nvSpPr>
        <p:spPr>
          <a:xfrm>
            <a:off x="7145336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</p:txBody>
      </p:sp>
      <p:sp>
        <p:nvSpPr>
          <p:cNvPr id="589" name="Shape 589"/>
          <p:cNvSpPr txBox="1"/>
          <p:nvPr/>
        </p:nvSpPr>
        <p:spPr>
          <a:xfrm>
            <a:off x="8945561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</p:txBody>
      </p:sp>
      <p:sp>
        <p:nvSpPr>
          <p:cNvPr id="590" name="Shape 590"/>
          <p:cNvSpPr txBox="1"/>
          <p:nvPr/>
        </p:nvSpPr>
        <p:spPr>
          <a:xfrm>
            <a:off x="1067117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  <p:sp>
        <p:nvSpPr>
          <p:cNvPr id="591" name="Shape 591"/>
          <p:cNvSpPr txBox="1"/>
          <p:nvPr/>
        </p:nvSpPr>
        <p:spPr>
          <a:xfrm>
            <a:off x="125476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</p:txBody>
      </p:sp>
      <p:sp>
        <p:nvSpPr>
          <p:cNvPr id="9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</p:spTree>
    <p:extLst>
      <p:ext uri="{BB962C8B-B14F-4D97-AF65-F5344CB8AC3E}">
        <p14:creationId xmlns:p14="http://schemas.microsoft.com/office/powerpoint/2010/main" val="367714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title"/>
          </p:nvPr>
        </p:nvSpPr>
        <p:spPr>
          <a:xfrm>
            <a:off x="6829550" y="1352554"/>
            <a:ext cx="8258150" cy="118734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2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Еще один цикл</a:t>
            </a:r>
            <a:endParaRPr lang="en-US" sz="72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1" name="Shape 241"/>
          <p:cNvSpPr txBox="1"/>
          <p:nvPr/>
        </p:nvSpPr>
        <p:spPr>
          <a:xfrm>
            <a:off x="8853467" y="3181350"/>
            <a:ext cx="5019696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'Lather'</a:t>
            </a:r>
            <a:r>
              <a:rPr lang="en-US" sz="32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'Rinse'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'Dry off!'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cxnSp>
        <p:nvCxnSpPr>
          <p:cNvPr id="242" name="Shape 242"/>
          <p:cNvCxnSpPr/>
          <p:nvPr/>
        </p:nvCxnSpPr>
        <p:spPr>
          <a:xfrm rot="10800000">
            <a:off x="2838449" y="2087567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43" name="Shape 243"/>
          <p:cNvSpPr/>
          <p:nvPr/>
        </p:nvSpPr>
        <p:spPr>
          <a:xfrm>
            <a:off x="1422400" y="2647955"/>
            <a:ext cx="2870200" cy="1270000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500" b="0" i="0" u="none" strike="noStrike" cap="none">
                <a:solidFill>
                  <a:srgbClr val="00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 &gt; 0 ?</a:t>
            </a:r>
          </a:p>
        </p:txBody>
      </p:sp>
      <p:cxnSp>
        <p:nvCxnSpPr>
          <p:cNvPr id="244" name="Shape 244"/>
          <p:cNvCxnSpPr/>
          <p:nvPr/>
        </p:nvCxnSpPr>
        <p:spPr>
          <a:xfrm rot="10800000" flipH="1">
            <a:off x="2836861" y="3917955"/>
            <a:ext cx="20636" cy="231774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45" name="Shape 245"/>
          <p:cNvCxnSpPr/>
          <p:nvPr/>
        </p:nvCxnSpPr>
        <p:spPr>
          <a:xfrm rot="10800000">
            <a:off x="4203675" y="3276479"/>
            <a:ext cx="819299" cy="7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46" name="Shape 246"/>
          <p:cNvCxnSpPr/>
          <p:nvPr/>
        </p:nvCxnSpPr>
        <p:spPr>
          <a:xfrm rot="10800000" flipH="1">
            <a:off x="5024437" y="3276605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47" name="Shape 247"/>
          <p:cNvCxnSpPr>
            <a:stCxn id="248" idx="2"/>
          </p:cNvCxnSpPr>
          <p:nvPr/>
        </p:nvCxnSpPr>
        <p:spPr>
          <a:xfrm>
            <a:off x="5078405" y="5899154"/>
            <a:ext cx="0" cy="33655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49" name="Shape 249"/>
          <p:cNvCxnSpPr/>
          <p:nvPr/>
        </p:nvCxnSpPr>
        <p:spPr>
          <a:xfrm>
            <a:off x="2852736" y="6202367"/>
            <a:ext cx="2187574" cy="14287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50" name="Shape 250"/>
          <p:cNvCxnSpPr/>
          <p:nvPr/>
        </p:nvCxnSpPr>
        <p:spPr>
          <a:xfrm flipH="1">
            <a:off x="1066800" y="3292480"/>
            <a:ext cx="396874" cy="317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51" name="Shape 251"/>
          <p:cNvCxnSpPr/>
          <p:nvPr/>
        </p:nvCxnSpPr>
        <p:spPr>
          <a:xfrm rot="10800000" flipH="1">
            <a:off x="2840036" y="6680205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52" name="Shape 252"/>
          <p:cNvCxnSpPr/>
          <p:nvPr/>
        </p:nvCxnSpPr>
        <p:spPr>
          <a:xfrm rot="10800000">
            <a:off x="1063537" y="3340067"/>
            <a:ext cx="36599" cy="3433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53" name="Shape 253"/>
          <p:cNvCxnSpPr/>
          <p:nvPr/>
        </p:nvCxnSpPr>
        <p:spPr>
          <a:xfrm>
            <a:off x="1084262" y="6697667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54" name="Shape 254"/>
          <p:cNvSpPr txBox="1"/>
          <p:nvPr/>
        </p:nvSpPr>
        <p:spPr>
          <a:xfrm>
            <a:off x="542925" y="2533655"/>
            <a:ext cx="723900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55" name="Shape 255"/>
          <p:cNvSpPr txBox="1"/>
          <p:nvPr/>
        </p:nvSpPr>
        <p:spPr>
          <a:xfrm>
            <a:off x="1397000" y="7296155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print('Dry off!')</a:t>
            </a:r>
          </a:p>
        </p:txBody>
      </p:sp>
      <p:sp>
        <p:nvSpPr>
          <p:cNvPr id="256" name="Shape 256"/>
          <p:cNvSpPr txBox="1"/>
          <p:nvPr/>
        </p:nvSpPr>
        <p:spPr>
          <a:xfrm>
            <a:off x="4659312" y="2533655"/>
            <a:ext cx="1074736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257" name="Shape 257"/>
          <p:cNvSpPr txBox="1"/>
          <p:nvPr/>
        </p:nvSpPr>
        <p:spPr>
          <a:xfrm>
            <a:off x="1397000" y="1352555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= 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  <a:endParaRPr lang="en-US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8" name="Shape 258"/>
          <p:cNvSpPr txBox="1"/>
          <p:nvPr/>
        </p:nvSpPr>
        <p:spPr>
          <a:xfrm>
            <a:off x="3405194" y="3930655"/>
            <a:ext cx="3365474" cy="747711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'Lather'</a:t>
            </a:r>
            <a:r>
              <a:rPr lang="en-US" sz="35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248" name="Shape 248"/>
          <p:cNvSpPr txBox="1"/>
          <p:nvPr/>
        </p:nvSpPr>
        <p:spPr>
          <a:xfrm>
            <a:off x="3386141" y="5149855"/>
            <a:ext cx="3384527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chemeClr val="lt1"/>
              </a:buClr>
              <a:buSzPct val="25000"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'Rinse'</a:t>
            </a:r>
            <a:r>
              <a:rPr lang="en-US" sz="35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8295898" y="7412450"/>
            <a:ext cx="6303287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Что делает данный цикл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</a:p>
        </p:txBody>
      </p:sp>
      <p:cxnSp>
        <p:nvCxnSpPr>
          <p:cNvPr id="260" name="Shape 260"/>
          <p:cNvCxnSpPr>
            <a:stCxn id="258" idx="2"/>
            <a:endCxn id="248" idx="0"/>
          </p:cNvCxnSpPr>
          <p:nvPr/>
        </p:nvCxnSpPr>
        <p:spPr>
          <a:xfrm flipH="1">
            <a:off x="5078405" y="4678366"/>
            <a:ext cx="9526" cy="47148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06997940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" name="Shape 67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60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Нахождение наибольшего значения</a:t>
            </a:r>
            <a:endParaRPr lang="en-US" sz="6000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73" name="Shape 673"/>
          <p:cNvSpPr txBox="1"/>
          <p:nvPr/>
        </p:nvSpPr>
        <p:spPr>
          <a:xfrm>
            <a:off x="1620375" y="3009225"/>
            <a:ext cx="79958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'Before',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e_num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if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&gt;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endParaRPr lang="en-US"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674" name="Shape 674"/>
          <p:cNvSpPr txBox="1"/>
          <p:nvPr/>
        </p:nvSpPr>
        <p:spPr>
          <a:xfrm>
            <a:off x="10261600" y="2286000"/>
            <a:ext cx="4219499" cy="4986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 </a:t>
            </a:r>
            <a:r>
              <a:rPr lang="en-US" sz="30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.py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</a:t>
            </a:r>
            <a:r>
              <a:rPr lang="en-US" sz="300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  <p:sp>
        <p:nvSpPr>
          <p:cNvPr id="675" name="Shape 675"/>
          <p:cNvSpPr txBox="1"/>
          <p:nvPr/>
        </p:nvSpPr>
        <p:spPr>
          <a:xfrm>
            <a:off x="906525" y="7020069"/>
            <a:ext cx="14757599" cy="130651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algn="ctr"/>
            <a:r>
              <a:rPr lang="ru-RU" sz="2800" dirty="0"/>
              <a:t>Мы создаем переменную, которая содержит наибольшее значение, которое мы видели до сих пор. Если текущее число, на которое мы смотрим, больше, это новое наибольшее значение, которое мы видели до сих пор.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D966"/>
                </a:solidFill>
              </a:rPr>
              <a:t>Больше шаблонов циклов</a:t>
            </a:r>
            <a:r>
              <a:rPr lang="is-IS" dirty="0">
                <a:solidFill>
                  <a:srgbClr val="FFD966"/>
                </a:solidFill>
              </a:rPr>
              <a:t>…</a:t>
            </a:r>
            <a:endParaRPr lang="en-US" dirty="0">
              <a:solidFill>
                <a:srgbClr val="FFD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9387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" name="Shape 68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Суммировать в цикле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81" name="Shape 681"/>
          <p:cNvSpPr txBox="1"/>
          <p:nvPr/>
        </p:nvSpPr>
        <p:spPr>
          <a:xfrm>
            <a:off x="1741475" y="2649525"/>
            <a:ext cx="79958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'Before', </a:t>
            </a:r>
            <a:r>
              <a:rPr lang="en-US" sz="26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thing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, thing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682" name="Shape 682"/>
          <p:cNvSpPr txBox="1"/>
          <p:nvPr/>
        </p:nvSpPr>
        <p:spPr>
          <a:xfrm>
            <a:off x="10261600" y="2362200"/>
            <a:ext cx="4219499" cy="4674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 countloop.py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</a:p>
        </p:txBody>
      </p:sp>
      <p:sp>
        <p:nvSpPr>
          <p:cNvPr id="683" name="Shape 683"/>
          <p:cNvSpPr txBox="1"/>
          <p:nvPr/>
        </p:nvSpPr>
        <p:spPr>
          <a:xfrm>
            <a:off x="1155700" y="7099849"/>
            <a:ext cx="140714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lnSpc>
                <a:spcPct val="115000"/>
              </a:lnSpc>
              <a:buClr>
                <a:schemeClr val="lt1"/>
              </a:buClr>
              <a:buSzPct val="25000"/>
            </a:pPr>
            <a:r>
              <a:rPr lang="ru-RU" sz="2800" dirty="0"/>
              <a:t>Чтобы подсчитать, сколько раз мы выполняем цикл, мы вводим переменную счетчика, которая начинается с 0, и добавляем к ней единицу каждый раз в цикле</a:t>
            </a:r>
            <a:endParaRPr lang="en-US" sz="2800" u="none" strike="noStrike" cap="none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" name="Shape 68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Суммирование в цикле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89" name="Shape 689"/>
          <p:cNvSpPr txBox="1"/>
          <p:nvPr/>
        </p:nvSpPr>
        <p:spPr>
          <a:xfrm>
            <a:off x="1741475" y="2649525"/>
            <a:ext cx="7506900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'Before',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+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690" name="Shape 690"/>
          <p:cNvSpPr txBox="1"/>
          <p:nvPr/>
        </p:nvSpPr>
        <p:spPr>
          <a:xfrm>
            <a:off x="10261600" y="2209800"/>
            <a:ext cx="4219499" cy="4986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 countloop.py</a:t>
            </a: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</a:t>
            </a: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50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62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65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139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154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154</a:t>
            </a:r>
          </a:p>
        </p:txBody>
      </p:sp>
      <p:sp>
        <p:nvSpPr>
          <p:cNvPr id="691" name="Shape 691"/>
          <p:cNvSpPr txBox="1"/>
          <p:nvPr/>
        </p:nvSpPr>
        <p:spPr>
          <a:xfrm>
            <a:off x="1050925" y="7162899"/>
            <a:ext cx="14643000" cy="142558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lnSpc>
                <a:spcPct val="115000"/>
              </a:lnSpc>
              <a:buClr>
                <a:schemeClr val="lt1"/>
              </a:buClr>
              <a:buSzPct val="25000"/>
            </a:pPr>
            <a:r>
              <a:rPr lang="ru-RU" sz="2800" dirty="0"/>
              <a:t>Чтобы сложить значение, которое мы встречаем в цикле, мы вводим переменную суммы, которая начинается с 0, и добавляем значение к сумме каждый раз в цикле</a:t>
            </a:r>
            <a:endParaRPr lang="en-US" sz="2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" name="Shape 69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Нахождение среднего в цикле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97" name="Shape 697"/>
          <p:cNvSpPr txBox="1"/>
          <p:nvPr/>
        </p:nvSpPr>
        <p:spPr>
          <a:xfrm>
            <a:off x="838550" y="2717875"/>
            <a:ext cx="7984200" cy="4061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count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sum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'Before',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count,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sum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count = count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sum = sum + value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sum,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value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count,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sum,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sum / count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698" name="Shape 698"/>
          <p:cNvSpPr txBox="1"/>
          <p:nvPr/>
        </p:nvSpPr>
        <p:spPr>
          <a:xfrm>
            <a:off x="10034575" y="2441575"/>
            <a:ext cx="4540199" cy="4746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</a:t>
            </a:r>
            <a:r>
              <a:rPr lang="en-US" sz="30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</a:t>
            </a:r>
            <a:r>
              <a:rPr lang="en-US" sz="30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averageloop.py</a:t>
            </a:r>
            <a:r>
              <a:rPr lang="en-US" sz="30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</a:t>
            </a: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  <a:r>
              <a:rPr lang="en-US" sz="30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50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62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65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139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154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154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25.666</a:t>
            </a:r>
          </a:p>
        </p:txBody>
      </p:sp>
      <p:sp>
        <p:nvSpPr>
          <p:cNvPr id="699" name="Shape 699"/>
          <p:cNvSpPr txBox="1"/>
          <p:nvPr/>
        </p:nvSpPr>
        <p:spPr>
          <a:xfrm>
            <a:off x="1681226" y="7188175"/>
            <a:ext cx="12358623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lnSpc>
                <a:spcPct val="115000"/>
              </a:lnSpc>
              <a:buClr>
                <a:schemeClr val="lt1"/>
              </a:buClr>
              <a:buSzPct val="25000"/>
            </a:pPr>
            <a:r>
              <a:rPr lang="ru-RU" sz="3200" dirty="0"/>
              <a:t>Среднее значение просто объединяет модели подсчета и суммирования и делится, когда цикл завершен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" name="Shape 70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Фильтрация в цикле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705" name="Shape 705"/>
          <p:cNvSpPr txBox="1"/>
          <p:nvPr/>
        </p:nvSpPr>
        <p:spPr>
          <a:xfrm>
            <a:off x="1703375" y="3219450"/>
            <a:ext cx="7687500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</a:t>
            </a:r>
            <a:r>
              <a:rPr lang="en-US" sz="26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value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&gt; 20: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	    print('Large number',value)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706" name="Shape 706"/>
          <p:cNvSpPr txBox="1"/>
          <p:nvPr/>
        </p:nvSpPr>
        <p:spPr>
          <a:xfrm>
            <a:off x="10034586" y="3321050"/>
            <a:ext cx="3744899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search1.py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 number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 number 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</a:t>
            </a:r>
          </a:p>
        </p:txBody>
      </p:sp>
      <p:sp>
        <p:nvSpPr>
          <p:cNvPr id="707" name="Shape 707"/>
          <p:cNvSpPr txBox="1"/>
          <p:nvPr/>
        </p:nvSpPr>
        <p:spPr>
          <a:xfrm>
            <a:off x="2692386" y="7046913"/>
            <a:ext cx="110870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ru-RU" sz="3200" dirty="0"/>
              <a:t>Мы используем оператор </a:t>
            </a:r>
            <a:r>
              <a:rPr lang="ru-RU" sz="3200" dirty="0" err="1"/>
              <a:t>if</a:t>
            </a:r>
            <a:r>
              <a:rPr lang="ru-RU" sz="3200" dirty="0"/>
              <a:t> в цикле, чтобы поймать / отфильтровать значения, которые мы ищем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Shape 7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Поиск с использованием логической переменной</a:t>
            </a:r>
            <a:endParaRPr lang="en-US" sz="6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713" name="Shape 713"/>
          <p:cNvSpPr txBox="1"/>
          <p:nvPr/>
        </p:nvSpPr>
        <p:spPr>
          <a:xfrm>
            <a:off x="1703375" y="2970200"/>
            <a:ext cx="7707899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found =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False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'Before',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found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== 3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  found =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found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, value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found</a:t>
            </a:r>
            <a:r>
              <a:rPr lang="en-US" sz="26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714" name="Shape 714"/>
          <p:cNvSpPr txBox="1"/>
          <p:nvPr/>
        </p:nvSpPr>
        <p:spPr>
          <a:xfrm>
            <a:off x="10034586" y="2365375"/>
            <a:ext cx="3744899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search1.py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</a:t>
            </a: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</a:p>
        </p:txBody>
      </p:sp>
      <p:sp>
        <p:nvSpPr>
          <p:cNvPr id="715" name="Shape 715"/>
          <p:cNvSpPr txBox="1"/>
          <p:nvPr/>
        </p:nvSpPr>
        <p:spPr>
          <a:xfrm>
            <a:off x="968200" y="7047422"/>
            <a:ext cx="14119500" cy="146610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lnSpc>
                <a:spcPct val="115000"/>
              </a:lnSpc>
              <a:buClr>
                <a:schemeClr val="lt1"/>
              </a:buClr>
              <a:buSzPct val="25000"/>
            </a:pPr>
            <a:r>
              <a:rPr lang="ru-RU" sz="2800" dirty="0"/>
              <a:t>Если мы просто хотим найти и узнать, было ли найдено значение, мы используем переменную, которая начинается с </a:t>
            </a:r>
            <a:r>
              <a:rPr lang="ru-RU" sz="2800" dirty="0" err="1"/>
              <a:t>False</a:t>
            </a:r>
            <a:r>
              <a:rPr lang="ru-RU" sz="2800" dirty="0"/>
              <a:t> и устанавливается в </a:t>
            </a:r>
            <a:r>
              <a:rPr lang="ru-RU" sz="2800" dirty="0" err="1"/>
              <a:t>True</a:t>
            </a:r>
            <a:r>
              <a:rPr lang="ru-RU" sz="2800" dirty="0"/>
              <a:t>, как только мы находим то, что ищем.</a:t>
            </a:r>
            <a:endParaRPr lang="en-US" sz="2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" name="Shape 720"/>
          <p:cNvSpPr txBox="1">
            <a:spLocks noGrp="1"/>
          </p:cNvSpPr>
          <p:nvPr>
            <p:ph type="title"/>
          </p:nvPr>
        </p:nvSpPr>
        <p:spPr>
          <a:xfrm>
            <a:off x="991576" y="856231"/>
            <a:ext cx="14060856" cy="17224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60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 найти наименьшее значения</a:t>
            </a:r>
            <a:endParaRPr lang="en-US" sz="6000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721" name="Shape 721"/>
          <p:cNvSpPr txBox="1"/>
          <p:nvPr/>
        </p:nvSpPr>
        <p:spPr>
          <a:xfrm>
            <a:off x="1620375" y="3009225"/>
            <a:ext cx="79958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'Before',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e_num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if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&gt;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endParaRPr lang="en-US"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722" name="Shape 722"/>
          <p:cNvSpPr txBox="1"/>
          <p:nvPr/>
        </p:nvSpPr>
        <p:spPr>
          <a:xfrm>
            <a:off x="10261600" y="2286000"/>
            <a:ext cx="4219499" cy="4986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 </a:t>
            </a:r>
            <a:r>
              <a:rPr lang="en-US" sz="30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.py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</a:t>
            </a:r>
            <a:r>
              <a:rPr lang="en-US" sz="300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  <p:sp>
        <p:nvSpPr>
          <p:cNvPr id="723" name="Shape 723"/>
          <p:cNvSpPr txBox="1"/>
          <p:nvPr/>
        </p:nvSpPr>
        <p:spPr>
          <a:xfrm>
            <a:off x="906525" y="7194550"/>
            <a:ext cx="14757599" cy="11113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lnSpc>
                <a:spcPct val="115000"/>
              </a:lnSpc>
              <a:buClr>
                <a:schemeClr val="lt1"/>
              </a:buClr>
              <a:buSzPct val="25000"/>
            </a:pPr>
            <a:r>
              <a:rPr lang="ru-RU" sz="3200" dirty="0"/>
              <a:t>Как бы мы изменили его, чтобы он находил наименьшее значение в списке?</a:t>
            </a:r>
            <a:endParaRPr lang="en-US" sz="32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Shape 7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Поиск наименьшего значения</a:t>
            </a:r>
            <a:endParaRPr lang="en-US" sz="7600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729" name="Shape 729"/>
          <p:cNvSpPr txBox="1"/>
          <p:nvPr/>
        </p:nvSpPr>
        <p:spPr>
          <a:xfrm>
            <a:off x="1620375" y="3009225"/>
            <a:ext cx="79958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'Before',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e_num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if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&lt;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endParaRPr lang="en-US"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730" name="Shape 730"/>
          <p:cNvSpPr txBox="1"/>
          <p:nvPr/>
        </p:nvSpPr>
        <p:spPr>
          <a:xfrm>
            <a:off x="906525" y="7194551"/>
            <a:ext cx="14757599" cy="9921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lnSpc>
                <a:spcPct val="115000"/>
              </a:lnSpc>
              <a:buClr>
                <a:schemeClr val="lt1"/>
              </a:buClr>
              <a:buSzPct val="25000"/>
            </a:pPr>
            <a:r>
              <a:rPr lang="ru-RU" sz="3200" dirty="0"/>
              <a:t>Мы изменили имя переменной на </a:t>
            </a:r>
            <a:r>
              <a:rPr lang="ru-RU" sz="3200" dirty="0" err="1"/>
              <a:t>smallest_so_far</a:t>
            </a:r>
            <a:r>
              <a:rPr lang="ru-RU" sz="3200" dirty="0"/>
              <a:t> и поменяли&gt; на &lt;</a:t>
            </a:r>
            <a:endParaRPr lang="en-US" sz="3200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Shape 728"/>
          <p:cNvSpPr txBox="1">
            <a:spLocks noGrp="1"/>
          </p:cNvSpPr>
          <p:nvPr>
            <p:ph type="title"/>
          </p:nvPr>
        </p:nvSpPr>
        <p:spPr>
          <a:xfrm>
            <a:off x="1123882" y="965787"/>
            <a:ext cx="13932000" cy="17224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Поиск наименьшего значения</a:t>
            </a:r>
            <a:endParaRPr lang="en-US" sz="7600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729" name="Shape 729"/>
          <p:cNvSpPr txBox="1"/>
          <p:nvPr/>
        </p:nvSpPr>
        <p:spPr>
          <a:xfrm>
            <a:off x="1620375" y="3009225"/>
            <a:ext cx="79958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'Before',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e_num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if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&lt;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endParaRPr lang="en-US"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730" name="Shape 730"/>
          <p:cNvSpPr txBox="1"/>
          <p:nvPr/>
        </p:nvSpPr>
        <p:spPr>
          <a:xfrm>
            <a:off x="906525" y="7194551"/>
            <a:ext cx="14757599" cy="9921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lnSpc>
                <a:spcPct val="115000"/>
              </a:lnSpc>
              <a:buClr>
                <a:schemeClr val="lt1"/>
              </a:buClr>
              <a:buSzPct val="25000"/>
            </a:pPr>
            <a:r>
              <a:rPr lang="ru-RU" sz="3200" dirty="0"/>
              <a:t>Мы изменили имя переменной на </a:t>
            </a:r>
            <a:r>
              <a:rPr lang="ru-RU" sz="3200" dirty="0" err="1"/>
              <a:t>smallest_so_far</a:t>
            </a:r>
            <a:r>
              <a:rPr lang="ru-RU" sz="3200" dirty="0"/>
              <a:t> и поменяли&gt; на &lt;</a:t>
            </a:r>
            <a:endParaRPr lang="en-US" sz="3200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" name="Shape 737"/>
          <p:cNvSpPr txBox="1"/>
          <p:nvPr/>
        </p:nvSpPr>
        <p:spPr>
          <a:xfrm>
            <a:off x="10261600" y="2286000"/>
            <a:ext cx="4219499" cy="4986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 </a:t>
            </a:r>
            <a:r>
              <a:rPr lang="en-US" sz="30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smallbad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.py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</a:t>
            </a:r>
            <a:r>
              <a:rPr lang="en-US" sz="300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</a:p>
        </p:txBody>
      </p:sp>
    </p:spTree>
    <p:extLst>
      <p:ext uri="{BB962C8B-B14F-4D97-AF65-F5344CB8AC3E}">
        <p14:creationId xmlns:p14="http://schemas.microsoft.com/office/powerpoint/2010/main" val="165775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Выход из цикла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93" name="Shape 293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13932000" cy="270102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Оператор </a:t>
            </a:r>
            <a:r>
              <a:rPr lang="ru-RU" sz="3600" dirty="0" err="1"/>
              <a:t>break</a:t>
            </a:r>
            <a:r>
              <a:rPr lang="ru-RU" sz="3600" dirty="0"/>
              <a:t> завершает текущий цикл и переходит к оператору, следующему сразу за циклом.</a:t>
            </a:r>
          </a:p>
          <a:p>
            <a:r>
              <a:rPr lang="ru-RU" sz="3600" dirty="0"/>
              <a:t>Это похоже на тест цикла, который может происходить в любом месте тела цикла.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817225" y="5202237"/>
            <a:ext cx="2435099" cy="295592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finished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finished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Done!</a:t>
            </a:r>
          </a:p>
        </p:txBody>
      </p:sp>
      <p:sp>
        <p:nvSpPr>
          <p:cNvPr id="295" name="Shape 295"/>
          <p:cNvSpPr txBox="1"/>
          <p:nvPr/>
        </p:nvSpPr>
        <p:spPr>
          <a:xfrm>
            <a:off x="3774650" y="5304525"/>
            <a:ext cx="6430500" cy="29822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input(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'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'done'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'Done!')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" name="Shape 743"/>
          <p:cNvSpPr txBox="1"/>
          <p:nvPr/>
        </p:nvSpPr>
        <p:spPr>
          <a:xfrm>
            <a:off x="1459175" y="2133500"/>
            <a:ext cx="7748399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 =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</a:t>
            </a:r>
            <a:r>
              <a:rPr lang="en-US" sz="26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smallest </a:t>
            </a:r>
            <a:r>
              <a:rPr lang="en-US" sz="260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None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    smallest 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= value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&lt;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    smallest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= value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smallest, 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value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744" name="Shape 744"/>
          <p:cNvSpPr txBox="1"/>
          <p:nvPr/>
        </p:nvSpPr>
        <p:spPr>
          <a:xfrm>
            <a:off x="10225086" y="2327275"/>
            <a:ext cx="3797399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 smallest.py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745" name="Shape 745"/>
          <p:cNvSpPr txBox="1"/>
          <p:nvPr/>
        </p:nvSpPr>
        <p:spPr>
          <a:xfrm>
            <a:off x="695325" y="7118299"/>
            <a:ext cx="14859000" cy="13565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algn="ctr"/>
            <a:r>
              <a:rPr lang="ru-RU" sz="3200" dirty="0"/>
              <a:t>У нас все еще есть самая маленькая переменная. При первом прохождении цикла наименьшее значение равно </a:t>
            </a:r>
            <a:r>
              <a:rPr lang="ru-RU" sz="3200" dirty="0" err="1"/>
              <a:t>None</a:t>
            </a:r>
            <a:r>
              <a:rPr lang="ru-RU" sz="3200" dirty="0"/>
              <a:t>, поэтому мы берем первое значение как наименьшее.</a:t>
            </a:r>
          </a:p>
        </p:txBody>
      </p:sp>
      <p:sp>
        <p:nvSpPr>
          <p:cNvPr id="746" name="Shape 746"/>
          <p:cNvSpPr txBox="1">
            <a:spLocks noGrp="1"/>
          </p:cNvSpPr>
          <p:nvPr>
            <p:ph type="title"/>
          </p:nvPr>
        </p:nvSpPr>
        <p:spPr>
          <a:xfrm>
            <a:off x="1155700" y="970685"/>
            <a:ext cx="13932000" cy="17224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Поиск наименьшего значения</a:t>
            </a:r>
            <a:endParaRPr lang="en-US" sz="7600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" name="Shape 75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Операторы «есть» и «нет»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752" name="Shape 752"/>
          <p:cNvSpPr txBox="1">
            <a:spLocks noGrp="1"/>
          </p:cNvSpPr>
          <p:nvPr>
            <p:ph idx="1"/>
          </p:nvPr>
        </p:nvSpPr>
        <p:spPr>
          <a:xfrm>
            <a:off x="8616824" y="2603500"/>
            <a:ext cx="6470875" cy="593687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В </a:t>
            </a:r>
            <a:r>
              <a:rPr lang="ru-RU" sz="3600" dirty="0" err="1"/>
              <a:t>Python</a:t>
            </a:r>
            <a:r>
              <a:rPr lang="ru-RU" sz="3600" dirty="0"/>
              <a:t> есть оператор </a:t>
            </a:r>
            <a:r>
              <a:rPr lang="ru-RU" sz="3600" dirty="0" err="1"/>
              <a:t>is</a:t>
            </a:r>
            <a:r>
              <a:rPr lang="ru-RU" sz="3600" dirty="0"/>
              <a:t>, который можно использовать в логических выражениях.</a:t>
            </a:r>
          </a:p>
          <a:p>
            <a:r>
              <a:rPr lang="ru-RU" sz="3600" dirty="0"/>
              <a:t>Подразумевает «то же самое, что и»</a:t>
            </a:r>
          </a:p>
          <a:p>
            <a:r>
              <a:rPr lang="ru-RU" sz="3600" dirty="0"/>
              <a:t>Подобно, но сильнее, чем ==</a:t>
            </a:r>
          </a:p>
          <a:p>
            <a:r>
              <a:rPr lang="ru-RU" sz="3600" dirty="0"/>
              <a:t>не также является логическим оператором</a:t>
            </a:r>
          </a:p>
        </p:txBody>
      </p:sp>
      <p:sp>
        <p:nvSpPr>
          <p:cNvPr id="753" name="Shape 753"/>
          <p:cNvSpPr txBox="1"/>
          <p:nvPr/>
        </p:nvSpPr>
        <p:spPr>
          <a:xfrm>
            <a:off x="874425" y="2962250"/>
            <a:ext cx="7742400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Before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value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[3, 41, 12, 9,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is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None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value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value &lt;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value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value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en-US" sz="2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" name="Shape 76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Резюме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758" name="Shape 758"/>
          <p:cNvSpPr txBox="1">
            <a:spLocks noGrp="1"/>
          </p:cNvSpPr>
          <p:nvPr>
            <p:ph idx="1"/>
          </p:nvPr>
        </p:nvSpPr>
        <p:spPr>
          <a:xfrm>
            <a:off x="1301750" y="2603500"/>
            <a:ext cx="738505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944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Цикл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While (indefinite)</a:t>
            </a:r>
          </a:p>
          <a:p>
            <a:pPr marL="685800" marR="0" lvl="0" indent="-39446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Бесконечный цикл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Infinite</a:t>
            </a: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loop</a:t>
            </a:r>
          </a:p>
          <a:p>
            <a:pPr marL="685800" marR="0" lvl="0" indent="-39446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break</a:t>
            </a: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continue</a:t>
            </a: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Константы 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None </a:t>
            </a:r>
            <a:r>
              <a:rPr lang="kk-KZ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 переменные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759" name="Shape 759"/>
          <p:cNvSpPr txBox="1">
            <a:spLocks noGrp="1"/>
          </p:cNvSpPr>
          <p:nvPr>
            <p:ph type="body" idx="4294967295"/>
          </p:nvPr>
        </p:nvSpPr>
        <p:spPr>
          <a:xfrm>
            <a:off x="10204450" y="2755900"/>
            <a:ext cx="6051550" cy="57023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Цикл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 (definite)</a:t>
            </a: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Переменные итерации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Циклические идиомы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Наибольшее и наименьшее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Выход из цикла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01" name="Shape 301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13932000" cy="270102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Оператор </a:t>
            </a:r>
            <a:r>
              <a:rPr lang="ru-RU" sz="3600" dirty="0" err="1"/>
              <a:t>break</a:t>
            </a:r>
            <a:r>
              <a:rPr lang="ru-RU" sz="3600" dirty="0"/>
              <a:t> завершает текущий цикл и переходит к оператору, следующему сразу за циклом.</a:t>
            </a:r>
          </a:p>
          <a:p>
            <a:r>
              <a:rPr lang="ru-RU" sz="3600" dirty="0"/>
              <a:t>Это похоже на тест цикла, который может происходить в любом месте тела цикла.</a:t>
            </a:r>
          </a:p>
        </p:txBody>
      </p:sp>
      <p:sp>
        <p:nvSpPr>
          <p:cNvPr id="303" name="Shape 303"/>
          <p:cNvSpPr txBox="1"/>
          <p:nvPr/>
        </p:nvSpPr>
        <p:spPr>
          <a:xfrm>
            <a:off x="10817225" y="5202237"/>
            <a:ext cx="24350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finished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inished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Done!</a:t>
            </a:r>
          </a:p>
        </p:txBody>
      </p:sp>
      <p:cxnSp>
        <p:nvCxnSpPr>
          <p:cNvPr id="304" name="Shape 304"/>
          <p:cNvCxnSpPr/>
          <p:nvPr/>
        </p:nvCxnSpPr>
        <p:spPr>
          <a:xfrm flipH="1" flipV="1">
            <a:off x="3082749" y="7565976"/>
            <a:ext cx="574851" cy="3492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5" name="Shape 305"/>
          <p:cNvCxnSpPr/>
          <p:nvPr/>
        </p:nvCxnSpPr>
        <p:spPr>
          <a:xfrm flipV="1">
            <a:off x="3025775" y="7015163"/>
            <a:ext cx="2332038" cy="533398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8" name="Shape 295"/>
          <p:cNvSpPr txBox="1"/>
          <p:nvPr/>
        </p:nvSpPr>
        <p:spPr>
          <a:xfrm>
            <a:off x="3774650" y="5304525"/>
            <a:ext cx="6430500" cy="29822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input(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'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'done'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'Done!')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0" name="Shape 310"/>
          <p:cNvCxnSpPr/>
          <p:nvPr/>
        </p:nvCxnSpPr>
        <p:spPr>
          <a:xfrm rot="10800000">
            <a:off x="11017136" y="5572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11" name="Shape 311"/>
          <p:cNvSpPr/>
          <p:nvPr/>
        </p:nvSpPr>
        <p:spPr>
          <a:xfrm>
            <a:off x="9601200" y="11176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 ?</a:t>
            </a:r>
          </a:p>
        </p:txBody>
      </p:sp>
      <p:cxnSp>
        <p:nvCxnSpPr>
          <p:cNvPr id="312" name="Shape 312"/>
          <p:cNvCxnSpPr/>
          <p:nvPr/>
        </p:nvCxnSpPr>
        <p:spPr>
          <a:xfrm rot="10800000" flipH="1">
            <a:off x="10985100" y="2425800"/>
            <a:ext cx="51300" cy="39545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13" name="Shape 313"/>
          <p:cNvCxnSpPr/>
          <p:nvPr/>
        </p:nvCxnSpPr>
        <p:spPr>
          <a:xfrm rot="10800000">
            <a:off x="12382475" y="1746225"/>
            <a:ext cx="777899" cy="158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14" name="Shape 314"/>
          <p:cNvCxnSpPr>
            <a:stCxn id="315" idx="0"/>
            <a:endCxn id="316" idx="2"/>
          </p:cNvCxnSpPr>
          <p:nvPr/>
        </p:nvCxnSpPr>
        <p:spPr>
          <a:xfrm rot="10800000" flipH="1">
            <a:off x="13169949" y="3149800"/>
            <a:ext cx="50700" cy="2044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17" name="Shape 317"/>
          <p:cNvCxnSpPr/>
          <p:nvPr/>
        </p:nvCxnSpPr>
        <p:spPr>
          <a:xfrm>
            <a:off x="10973000" y="6380400"/>
            <a:ext cx="2223899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18" name="Shape 318"/>
          <p:cNvCxnSpPr/>
          <p:nvPr/>
        </p:nvCxnSpPr>
        <p:spPr>
          <a:xfrm flipH="1">
            <a:off x="9245574" y="1762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19" name="Shape 319"/>
          <p:cNvCxnSpPr/>
          <p:nvPr/>
        </p:nvCxnSpPr>
        <p:spPr>
          <a:xfrm rot="10800000" flipH="1">
            <a:off x="10942636" y="6889874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20" name="Shape 320"/>
          <p:cNvCxnSpPr/>
          <p:nvPr/>
        </p:nvCxnSpPr>
        <p:spPr>
          <a:xfrm rot="10800000" flipH="1">
            <a:off x="9202736" y="1752611"/>
            <a:ext cx="58800" cy="51545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21" name="Shape 321"/>
          <p:cNvCxnSpPr/>
          <p:nvPr/>
        </p:nvCxnSpPr>
        <p:spPr>
          <a:xfrm>
            <a:off x="9216150" y="6870200"/>
            <a:ext cx="1723200" cy="368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22" name="Shape 322"/>
          <p:cNvSpPr txBox="1"/>
          <p:nvPr/>
        </p:nvSpPr>
        <p:spPr>
          <a:xfrm>
            <a:off x="8721725" y="1003300"/>
            <a:ext cx="723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323" name="Shape 323"/>
          <p:cNvSpPr txBox="1"/>
          <p:nvPr/>
        </p:nvSpPr>
        <p:spPr>
          <a:xfrm>
            <a:off x="9499600" y="75057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print('Done')</a:t>
            </a:r>
          </a:p>
        </p:txBody>
      </p:sp>
      <p:sp>
        <p:nvSpPr>
          <p:cNvPr id="324" name="Shape 324"/>
          <p:cNvSpPr txBox="1"/>
          <p:nvPr/>
        </p:nvSpPr>
        <p:spPr>
          <a:xfrm>
            <a:off x="12838111" y="1003300"/>
            <a:ext cx="1049125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316" name="Shape 316"/>
          <p:cNvSpPr txBox="1"/>
          <p:nvPr/>
        </p:nvSpPr>
        <p:spPr>
          <a:xfrm>
            <a:off x="11760200" y="24003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....</a:t>
            </a:r>
          </a:p>
        </p:txBody>
      </p:sp>
      <p:sp>
        <p:nvSpPr>
          <p:cNvPr id="315" name="Shape 315"/>
          <p:cNvSpPr txBox="1"/>
          <p:nvPr/>
        </p:nvSpPr>
        <p:spPr>
          <a:xfrm>
            <a:off x="11709400" y="51943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</a:t>
            </a:r>
          </a:p>
        </p:txBody>
      </p:sp>
      <p:cxnSp>
        <p:nvCxnSpPr>
          <p:cNvPr id="325" name="Shape 325"/>
          <p:cNvCxnSpPr/>
          <p:nvPr/>
        </p:nvCxnSpPr>
        <p:spPr>
          <a:xfrm rot="10800000">
            <a:off x="14816037" y="4679911"/>
            <a:ext cx="1016099" cy="14906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26" name="Shape 326"/>
          <p:cNvCxnSpPr/>
          <p:nvPr/>
        </p:nvCxnSpPr>
        <p:spPr>
          <a:xfrm rot="10800000" flipH="1">
            <a:off x="11952286" y="6145311"/>
            <a:ext cx="3849600" cy="1346100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27" name="Shape 327"/>
          <p:cNvSpPr txBox="1"/>
          <p:nvPr/>
        </p:nvSpPr>
        <p:spPr>
          <a:xfrm>
            <a:off x="1752600" y="1195375"/>
            <a:ext cx="6558000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input(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'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'done'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'Done!')</a:t>
            </a:r>
          </a:p>
        </p:txBody>
      </p:sp>
      <p:cxnSp>
        <p:nvCxnSpPr>
          <p:cNvPr id="328" name="Shape 328"/>
          <p:cNvCxnSpPr/>
          <p:nvPr/>
        </p:nvCxnSpPr>
        <p:spPr>
          <a:xfrm rot="10800000">
            <a:off x="1318899" y="3504149"/>
            <a:ext cx="348900" cy="544500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29" name="Shape 329"/>
          <p:cNvCxnSpPr/>
          <p:nvPr/>
        </p:nvCxnSpPr>
        <p:spPr>
          <a:xfrm rot="10800000" flipH="1">
            <a:off x="1265939" y="3116201"/>
            <a:ext cx="1787100" cy="3770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0" name="Shape 330"/>
          <p:cNvCxnSpPr/>
          <p:nvPr/>
        </p:nvCxnSpPr>
        <p:spPr>
          <a:xfrm rot="10800000">
            <a:off x="13209400" y="3186225"/>
            <a:ext cx="1026899" cy="619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pic>
        <p:nvPicPr>
          <p:cNvPr id="331" name="Shape 3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66338" y="5150641"/>
            <a:ext cx="2184399" cy="2039937"/>
          </a:xfrm>
          <a:prstGeom prst="rect">
            <a:avLst/>
          </a:prstGeom>
          <a:noFill/>
          <a:ln>
            <a:noFill/>
          </a:ln>
        </p:spPr>
      </p:pic>
      <p:sp>
        <p:nvSpPr>
          <p:cNvPr id="332" name="Shape 332"/>
          <p:cNvSpPr txBox="1"/>
          <p:nvPr/>
        </p:nvSpPr>
        <p:spPr>
          <a:xfrm>
            <a:off x="415213" y="7362029"/>
            <a:ext cx="8615399" cy="533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u="sng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4"/>
              </a:rPr>
              <a:t>http://en.wikipedia.org/wiki/Transporter_(Star_Trek)</a:t>
            </a:r>
          </a:p>
        </p:txBody>
      </p:sp>
      <p:sp>
        <p:nvSpPr>
          <p:cNvPr id="333" name="Shape 333"/>
          <p:cNvSpPr txBox="1"/>
          <p:nvPr/>
        </p:nvSpPr>
        <p:spPr>
          <a:xfrm>
            <a:off x="13665200" y="3873500"/>
            <a:ext cx="2184300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break</a:t>
            </a:r>
          </a:p>
        </p:txBody>
      </p:sp>
      <p:cxnSp>
        <p:nvCxnSpPr>
          <p:cNvPr id="334" name="Shape 334"/>
          <p:cNvCxnSpPr/>
          <p:nvPr/>
        </p:nvCxnSpPr>
        <p:spPr>
          <a:xfrm rot="10800000">
            <a:off x="13213562" y="5921398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5" name="Shape 335"/>
          <p:cNvCxnSpPr/>
          <p:nvPr/>
        </p:nvCxnSpPr>
        <p:spPr>
          <a:xfrm rot="10800000">
            <a:off x="13128537" y="18057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2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Завершение</a:t>
            </a:r>
            <a:r>
              <a:rPr lang="ru-RU" sz="72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итерации с </a:t>
            </a:r>
            <a:r>
              <a:rPr lang="en-US" sz="7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</a:p>
        </p:txBody>
      </p:sp>
      <p:sp>
        <p:nvSpPr>
          <p:cNvPr id="340" name="Shape 340"/>
          <p:cNvSpPr txBox="1">
            <a:spLocks noGrp="1"/>
          </p:cNvSpPr>
          <p:nvPr>
            <p:ph idx="1"/>
          </p:nvPr>
        </p:nvSpPr>
        <p:spPr>
          <a:xfrm>
            <a:off x="1155700" y="2667538"/>
            <a:ext cx="13932000" cy="16541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Оператор </a:t>
            </a:r>
            <a:r>
              <a:rPr lang="ru-RU" sz="3600" dirty="0" err="1">
                <a:solidFill>
                  <a:srgbClr val="FFFF00"/>
                </a:solidFill>
              </a:rPr>
              <a:t>continue</a:t>
            </a:r>
            <a:r>
              <a:rPr lang="ru-RU" sz="3600" dirty="0"/>
              <a:t> завершает текущую итерацию, переходит к началу цикла и запускает следующую итерацию</a:t>
            </a:r>
          </a:p>
        </p:txBody>
      </p:sp>
      <p:sp>
        <p:nvSpPr>
          <p:cNvPr id="341" name="Shape 341"/>
          <p:cNvSpPr txBox="1"/>
          <p:nvPr/>
        </p:nvSpPr>
        <p:spPr>
          <a:xfrm>
            <a:off x="3098800" y="4146550"/>
            <a:ext cx="6032399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input(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'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line[0]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 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'#'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continue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'done'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'Done!')</a:t>
            </a:r>
          </a:p>
        </p:txBody>
      </p:sp>
      <p:sp>
        <p:nvSpPr>
          <p:cNvPr id="342" name="Shape 342"/>
          <p:cNvSpPr txBox="1"/>
          <p:nvPr/>
        </p:nvSpPr>
        <p:spPr>
          <a:xfrm>
            <a:off x="10639425" y="4494212"/>
            <a:ext cx="3576599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# don't print this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 this!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 this!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Shape 34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2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Завершение итерации с</a:t>
            </a:r>
            <a:r>
              <a:rPr lang="en-US" sz="72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</a:p>
        </p:txBody>
      </p:sp>
      <p:sp>
        <p:nvSpPr>
          <p:cNvPr id="349" name="Shape 349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13932000" cy="17684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Оператор </a:t>
            </a:r>
            <a:r>
              <a:rPr lang="ru-RU" sz="3600" dirty="0" err="1"/>
              <a:t>continue</a:t>
            </a:r>
            <a:r>
              <a:rPr lang="ru-RU" sz="3600" dirty="0"/>
              <a:t> завершает текущую итерацию, переходит к началу цикла и запускает следующую итерацию</a:t>
            </a:r>
          </a:p>
        </p:txBody>
      </p:sp>
      <p:sp>
        <p:nvSpPr>
          <p:cNvPr id="350" name="Shape 350"/>
          <p:cNvSpPr txBox="1"/>
          <p:nvPr/>
        </p:nvSpPr>
        <p:spPr>
          <a:xfrm>
            <a:off x="3098800" y="4146550"/>
            <a:ext cx="6499500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input(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'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line[0]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 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'#'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continue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'done'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'Done!')</a:t>
            </a:r>
          </a:p>
        </p:txBody>
      </p:sp>
      <p:sp>
        <p:nvSpPr>
          <p:cNvPr id="351" name="Shape 351"/>
          <p:cNvSpPr txBox="1"/>
          <p:nvPr/>
        </p:nvSpPr>
        <p:spPr>
          <a:xfrm>
            <a:off x="11172825" y="4494212"/>
            <a:ext cx="3576637" cy="38766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# don't print this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 this!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 this!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Done!</a:t>
            </a:r>
          </a:p>
        </p:txBody>
      </p:sp>
      <p:cxnSp>
        <p:nvCxnSpPr>
          <p:cNvPr id="352" name="Shape 352"/>
          <p:cNvCxnSpPr/>
          <p:nvPr/>
        </p:nvCxnSpPr>
        <p:spPr>
          <a:xfrm flipH="1">
            <a:off x="2930400" y="4975800"/>
            <a:ext cx="150899" cy="7199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3" name="Shape 353"/>
          <p:cNvCxnSpPr/>
          <p:nvPr/>
        </p:nvCxnSpPr>
        <p:spPr>
          <a:xfrm>
            <a:off x="2874961" y="5695950"/>
            <a:ext cx="1907099" cy="4403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387</TotalTime>
  <Words>2576</Words>
  <Application>Microsoft Office PowerPoint</Application>
  <PresentationFormat>Произвольный</PresentationFormat>
  <Paragraphs>505</Paragraphs>
  <Slides>52</Slides>
  <Notes>51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52</vt:i4>
      </vt:variant>
    </vt:vector>
  </HeadingPairs>
  <TitlesOfParts>
    <vt:vector size="60" baseType="lpstr">
      <vt:lpstr>Arial</vt:lpstr>
      <vt:lpstr>Cabin</vt:lpstr>
      <vt:lpstr>Century Gothic</vt:lpstr>
      <vt:lpstr>Comic Sans MS</vt:lpstr>
      <vt:lpstr>Courier</vt:lpstr>
      <vt:lpstr>Gill Sans</vt:lpstr>
      <vt:lpstr>Wingdings 3</vt:lpstr>
      <vt:lpstr>Ион</vt:lpstr>
      <vt:lpstr>Лекция 6  Циклы и итерации</vt:lpstr>
      <vt:lpstr>Повторяющиеся шаги</vt:lpstr>
      <vt:lpstr>Бесконечный цикл</vt:lpstr>
      <vt:lpstr>Еще один цикл</vt:lpstr>
      <vt:lpstr>Выход из цикла</vt:lpstr>
      <vt:lpstr>Выход из цикла</vt:lpstr>
      <vt:lpstr>Презентация PowerPoint</vt:lpstr>
      <vt:lpstr>Завершение итерации с continue</vt:lpstr>
      <vt:lpstr>Завершение итерации с continue</vt:lpstr>
      <vt:lpstr>Презентация PowerPoint</vt:lpstr>
      <vt:lpstr>Бесконечные циклы</vt:lpstr>
      <vt:lpstr>Определенные циклы</vt:lpstr>
      <vt:lpstr>Определенные циклы</vt:lpstr>
      <vt:lpstr>Простой цикл</vt:lpstr>
      <vt:lpstr>Определенный цикл со строками</vt:lpstr>
      <vt:lpstr>Простой цикл</vt:lpstr>
      <vt:lpstr>Глядя в ...</vt:lpstr>
      <vt:lpstr>Презентация PowerPoint</vt:lpstr>
      <vt:lpstr>Презентация PowerPoint</vt:lpstr>
      <vt:lpstr>Что мы делаем с циклами  Примечание: хотя эти примеры просты, шаблоны применимы ко всем видам циклов. </vt:lpstr>
      <vt:lpstr>Изготовление «умных» петель</vt:lpstr>
      <vt:lpstr>Цикл через набор</vt:lpstr>
      <vt:lpstr>Какое наибольшее число?</vt:lpstr>
      <vt:lpstr>Какое наибольшее число?</vt:lpstr>
      <vt:lpstr>Какое наибольшее число?</vt:lpstr>
      <vt:lpstr>Какое наибольшее число?</vt:lpstr>
      <vt:lpstr>Какое наибольшее число?</vt:lpstr>
      <vt:lpstr>Какое наибольшее число?</vt:lpstr>
      <vt:lpstr>Какое наибольшее число?</vt:lpstr>
      <vt:lpstr>Какое наибольшее число?</vt:lpstr>
      <vt:lpstr>Какое наибольшее число?</vt:lpstr>
      <vt:lpstr>Какое наибольшее число?</vt:lpstr>
      <vt:lpstr>Какое наибольшее число?</vt:lpstr>
      <vt:lpstr>Какое наибольшее число?</vt:lpstr>
      <vt:lpstr>Какое наибольшее число?</vt:lpstr>
      <vt:lpstr>Какое наибольшее число?</vt:lpstr>
      <vt:lpstr>Какое наибольшее число?</vt:lpstr>
      <vt:lpstr>Какое наибольшее число?</vt:lpstr>
      <vt:lpstr>Какое наибольшее число?</vt:lpstr>
      <vt:lpstr>Нахождение наибольшего значения</vt:lpstr>
      <vt:lpstr>Больше шаблонов циклов…</vt:lpstr>
      <vt:lpstr>Суммировать в цикле</vt:lpstr>
      <vt:lpstr>Суммирование в цикле</vt:lpstr>
      <vt:lpstr>Нахождение среднего в цикле</vt:lpstr>
      <vt:lpstr>Фильтрация в цикле</vt:lpstr>
      <vt:lpstr>Поиск с использованием логической переменной</vt:lpstr>
      <vt:lpstr>Как найти наименьшее значения</vt:lpstr>
      <vt:lpstr>Поиск наименьшего значения</vt:lpstr>
      <vt:lpstr>Поиск наименьшего значения</vt:lpstr>
      <vt:lpstr>Поиск наименьшего значения</vt:lpstr>
      <vt:lpstr>Операторы «есть» и «нет»</vt:lpstr>
      <vt:lpstr>Резюме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Loops and Iteration</dc:title>
  <dc:creator>Владислав Карюкин</dc:creator>
  <cp:lastModifiedBy>Владислав Карюкин</cp:lastModifiedBy>
  <cp:revision>59</cp:revision>
  <dcterms:modified xsi:type="dcterms:W3CDTF">2021-09-16T09:52:21Z</dcterms:modified>
</cp:coreProperties>
</file>